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notesSlides/notesSlide1.xml" ContentType="application/vnd.openxmlformats-officedocument.presentationml.notesSlide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87" r:id="rId3"/>
    <p:sldId id="288" r:id="rId4"/>
    <p:sldId id="257" r:id="rId5"/>
    <p:sldId id="265" r:id="rId6"/>
    <p:sldId id="258" r:id="rId7"/>
    <p:sldId id="259" r:id="rId8"/>
    <p:sldId id="260" r:id="rId9"/>
    <p:sldId id="290" r:id="rId10"/>
    <p:sldId id="289" r:id="rId11"/>
    <p:sldId id="286" r:id="rId12"/>
    <p:sldId id="293" r:id="rId13"/>
    <p:sldId id="266" r:id="rId14"/>
    <p:sldId id="264" r:id="rId15"/>
    <p:sldId id="261" r:id="rId16"/>
    <p:sldId id="263" r:id="rId17"/>
    <p:sldId id="267" r:id="rId18"/>
    <p:sldId id="268" r:id="rId19"/>
    <p:sldId id="291" r:id="rId20"/>
    <p:sldId id="292" r:id="rId21"/>
    <p:sldId id="285" r:id="rId2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2256"/>
    <a:srgbClr val="C5315F"/>
    <a:srgbClr val="E42C39"/>
    <a:srgbClr val="610A70"/>
    <a:srgbClr val="A9D242"/>
    <a:srgbClr val="8CB32B"/>
    <a:srgbClr val="3470B2"/>
    <a:srgbClr val="EDD62B"/>
    <a:srgbClr val="C55FCD"/>
    <a:srgbClr val="ED53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Estilo claro 2 - Acento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E9639D4-E3E2-4D34-9284-5A2195B3D0D7}" styleName="Estilo cl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08" autoAdjust="0"/>
    <p:restoredTop sz="94660"/>
  </p:normalViewPr>
  <p:slideViewPr>
    <p:cSldViewPr>
      <p:cViewPr>
        <p:scale>
          <a:sx n="60" d="100"/>
          <a:sy n="60" d="100"/>
        </p:scale>
        <p:origin x="-6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Columna1</c:v>
                </c:pt>
              </c:strCache>
            </c:strRef>
          </c:tx>
          <c:dPt>
            <c:idx val="0"/>
            <c:bubble3D val="0"/>
            <c:spPr>
              <a:solidFill>
                <a:srgbClr val="C5315F"/>
              </a:solidFill>
            </c:spPr>
          </c:dPt>
          <c:dPt>
            <c:idx val="1"/>
            <c:bubble3D val="0"/>
            <c:spPr>
              <a:solidFill>
                <a:schemeClr val="accent5">
                  <a:lumMod val="75000"/>
                </a:schemeClr>
              </a:solidFill>
            </c:spPr>
          </c:dPt>
          <c:cat>
            <c:strRef>
              <c:f>Hoja1!$A$2:$A$3</c:f>
              <c:strCache>
                <c:ptCount val="2"/>
                <c:pt idx="0">
                  <c:v>Masculino</c:v>
                </c:pt>
                <c:pt idx="1">
                  <c:v>Femenino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63</c:v>
                </c:pt>
                <c:pt idx="1">
                  <c:v>37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1205416443216043"/>
          <c:y val="0.77033308484248675"/>
          <c:w val="0.31840187399812719"/>
          <c:h val="0.2296670468665638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7212326025077674E-2"/>
          <c:y val="2.6703001968503937E-2"/>
          <c:w val="0.90606299970501358"/>
          <c:h val="0.75362081692913385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CONSULTA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invertIfNegative val="0"/>
          <c:cat>
            <c:strRef>
              <c:f>Hoja1!$A$2:$A$5</c:f>
              <c:strCache>
                <c:ptCount val="4"/>
                <c:pt idx="0">
                  <c:v>SSA</c:v>
                </c:pt>
                <c:pt idx="1">
                  <c:v>IMSS ORD</c:v>
                </c:pt>
                <c:pt idx="2">
                  <c:v>ISSSTE</c:v>
                </c:pt>
                <c:pt idx="3">
                  <c:v>IMSS PROS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131</c:v>
                </c:pt>
                <c:pt idx="1">
                  <c:v>55</c:v>
                </c:pt>
                <c:pt idx="2">
                  <c:v>18</c:v>
                </c:pt>
                <c:pt idx="3">
                  <c:v>56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EXAMEN CONTACTOS</c:v>
                </c:pt>
              </c:strCache>
            </c:strRef>
          </c:tx>
          <c:spPr>
            <a:solidFill>
              <a:srgbClr val="EDD62B"/>
            </a:solidFill>
          </c:spPr>
          <c:invertIfNegative val="0"/>
          <c:cat>
            <c:strRef>
              <c:f>Hoja1!$A$2:$A$5</c:f>
              <c:strCache>
                <c:ptCount val="4"/>
                <c:pt idx="0">
                  <c:v>SSA</c:v>
                </c:pt>
                <c:pt idx="1">
                  <c:v>IMSS ORD</c:v>
                </c:pt>
                <c:pt idx="2">
                  <c:v>ISSSTE</c:v>
                </c:pt>
                <c:pt idx="3">
                  <c:v>IMSS PROS</c:v>
                </c:pt>
              </c:strCache>
            </c:strRef>
          </c:cat>
          <c:val>
            <c:numRef>
              <c:f>Hoja1!$C$2:$C$5</c:f>
              <c:numCache>
                <c:formatCode>General</c:formatCode>
                <c:ptCount val="4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HOSPITALIZACIÓN</c:v>
                </c:pt>
              </c:strCache>
            </c:strRef>
          </c:tx>
          <c:spPr>
            <a:solidFill>
              <a:srgbClr val="8CB32B"/>
            </a:solidFill>
          </c:spPr>
          <c:invertIfNegative val="0"/>
          <c:cat>
            <c:strRef>
              <c:f>Hoja1!$A$2:$A$5</c:f>
              <c:strCache>
                <c:ptCount val="4"/>
                <c:pt idx="0">
                  <c:v>SSA</c:v>
                </c:pt>
                <c:pt idx="1">
                  <c:v>IMSS ORD</c:v>
                </c:pt>
                <c:pt idx="2">
                  <c:v>ISSSTE</c:v>
                </c:pt>
                <c:pt idx="3">
                  <c:v>IMSS PROS</c:v>
                </c:pt>
              </c:strCache>
            </c:strRef>
          </c:cat>
          <c:val>
            <c:numRef>
              <c:f>Hoja1!$D$2:$D$5</c:f>
              <c:numCache>
                <c:formatCode>General</c:formatCode>
                <c:ptCount val="4"/>
                <c:pt idx="0">
                  <c:v>80</c:v>
                </c:pt>
                <c:pt idx="1">
                  <c:v>57</c:v>
                </c:pt>
                <c:pt idx="2">
                  <c:v>20</c:v>
                </c:pt>
                <c:pt idx="3">
                  <c:v>15</c:v>
                </c:pt>
              </c:numCache>
            </c:numRef>
          </c:val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PESQUISA</c:v>
                </c:pt>
              </c:strCache>
            </c:strRef>
          </c:tx>
          <c:spPr>
            <a:solidFill>
              <a:srgbClr val="D82256"/>
            </a:solidFill>
          </c:spPr>
          <c:invertIfNegative val="0"/>
          <c:cat>
            <c:strRef>
              <c:f>Hoja1!$A$2:$A$5</c:f>
              <c:strCache>
                <c:ptCount val="4"/>
                <c:pt idx="0">
                  <c:v>SSA</c:v>
                </c:pt>
                <c:pt idx="1">
                  <c:v>IMSS ORD</c:v>
                </c:pt>
                <c:pt idx="2">
                  <c:v>ISSSTE</c:v>
                </c:pt>
                <c:pt idx="3">
                  <c:v>IMSS PROS</c:v>
                </c:pt>
              </c:strCache>
            </c:strRef>
          </c:cat>
          <c:val>
            <c:numRef>
              <c:f>Hoja1!$E$2:$E$5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7426176"/>
        <c:axId val="27108480"/>
      </c:barChart>
      <c:catAx>
        <c:axId val="2742617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2400">
                <a:latin typeface="Aharoni" panose="02010803020104030203" pitchFamily="2" charset="-79"/>
                <a:cs typeface="Aharoni" panose="02010803020104030203" pitchFamily="2" charset="-79"/>
              </a:defRPr>
            </a:pPr>
            <a:endParaRPr lang="es-MX"/>
          </a:p>
        </c:txPr>
        <c:crossAx val="27108480"/>
        <c:crosses val="autoZero"/>
        <c:auto val="1"/>
        <c:lblAlgn val="ctr"/>
        <c:lblOffset val="100"/>
        <c:noMultiLvlLbl val="0"/>
      </c:catAx>
      <c:valAx>
        <c:axId val="27108480"/>
        <c:scaling>
          <c:orientation val="minMax"/>
          <c:max val="1"/>
        </c:scaling>
        <c:delete val="0"/>
        <c:axPos val="l"/>
        <c:numFmt formatCode="0%" sourceLinked="1"/>
        <c:majorTickMark val="out"/>
        <c:minorTickMark val="none"/>
        <c:tickLblPos val="nextTo"/>
        <c:spPr>
          <a:ln w="19050"/>
        </c:spPr>
        <c:txPr>
          <a:bodyPr/>
          <a:lstStyle/>
          <a:p>
            <a:pPr>
              <a:defRPr sz="1400"/>
            </a:pPr>
            <a:endParaRPr lang="es-MX"/>
          </a:p>
        </c:txPr>
        <c:crossAx val="27426176"/>
        <c:crosses val="autoZero"/>
        <c:crossBetween val="between"/>
        <c:majorUnit val="0.1"/>
        <c:minorUnit val="2.0000000000000004E-2"/>
      </c:valAx>
    </c:plotArea>
    <c:legend>
      <c:legendPos val="b"/>
      <c:layout>
        <c:manualLayout>
          <c:xMode val="edge"/>
          <c:yMode val="edge"/>
          <c:x val="6.6889239318236676E-2"/>
          <c:y val="0.93746751968503939"/>
          <c:w val="0.89617749343832021"/>
          <c:h val="5.6282480314960637E-2"/>
        </c:manualLayout>
      </c:layout>
      <c:overlay val="0"/>
      <c:txPr>
        <a:bodyPr/>
        <a:lstStyle/>
        <a:p>
          <a:pPr>
            <a:defRPr sz="1600" b="1"/>
          </a:pPr>
          <a:endParaRPr lang="es-MX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63360131702538"/>
          <c:y val="0"/>
          <c:w val="0.80574771995030858"/>
          <c:h val="0.75462057086614176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BK+ (UNA CRUZ)</c:v>
                </c:pt>
              </c:strCache>
            </c:strRef>
          </c:tx>
          <c:spPr>
            <a:solidFill>
              <a:srgbClr val="8CB32B"/>
            </a:solidFill>
          </c:spPr>
          <c:invertIfNegative val="0"/>
          <c:cat>
            <c:strRef>
              <c:f>Hoja1!$A$2:$A$5</c:f>
              <c:strCache>
                <c:ptCount val="4"/>
                <c:pt idx="0">
                  <c:v>SSA</c:v>
                </c:pt>
                <c:pt idx="1">
                  <c:v>IMSS ORD</c:v>
                </c:pt>
                <c:pt idx="2">
                  <c:v>ISSSTE</c:v>
                </c:pt>
                <c:pt idx="3">
                  <c:v>IMSS PROS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45</c:v>
                </c:pt>
                <c:pt idx="1">
                  <c:v>14</c:v>
                </c:pt>
                <c:pt idx="2">
                  <c:v>4</c:v>
                </c:pt>
                <c:pt idx="3">
                  <c:v>25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BK++ (DOS CRUCES)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cat>
            <c:strRef>
              <c:f>Hoja1!$A$2:$A$5</c:f>
              <c:strCache>
                <c:ptCount val="4"/>
                <c:pt idx="0">
                  <c:v>SSA</c:v>
                </c:pt>
                <c:pt idx="1">
                  <c:v>IMSS ORD</c:v>
                </c:pt>
                <c:pt idx="2">
                  <c:v>ISSSTE</c:v>
                </c:pt>
                <c:pt idx="3">
                  <c:v>IMSS PROS</c:v>
                </c:pt>
              </c:strCache>
            </c:strRef>
          </c:cat>
          <c:val>
            <c:numRef>
              <c:f>Hoja1!$C$2:$C$5</c:f>
              <c:numCache>
                <c:formatCode>General</c:formatCode>
                <c:ptCount val="4"/>
                <c:pt idx="0">
                  <c:v>34</c:v>
                </c:pt>
                <c:pt idx="1">
                  <c:v>13</c:v>
                </c:pt>
                <c:pt idx="2">
                  <c:v>5</c:v>
                </c:pt>
                <c:pt idx="3">
                  <c:v>9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BK+++ (TRES CRUCES)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cat>
            <c:strRef>
              <c:f>Hoja1!$A$2:$A$5</c:f>
              <c:strCache>
                <c:ptCount val="4"/>
                <c:pt idx="0">
                  <c:v>SSA</c:v>
                </c:pt>
                <c:pt idx="1">
                  <c:v>IMSS ORD</c:v>
                </c:pt>
                <c:pt idx="2">
                  <c:v>ISSSTE</c:v>
                </c:pt>
                <c:pt idx="3">
                  <c:v>IMSS PROS</c:v>
                </c:pt>
              </c:strCache>
            </c:strRef>
          </c:cat>
          <c:val>
            <c:numRef>
              <c:f>Hoja1!$D$2:$D$5</c:f>
              <c:numCache>
                <c:formatCode>General</c:formatCode>
                <c:ptCount val="4"/>
                <c:pt idx="0">
                  <c:v>29</c:v>
                </c:pt>
                <c:pt idx="1">
                  <c:v>17</c:v>
                </c:pt>
                <c:pt idx="2">
                  <c:v>6</c:v>
                </c:pt>
                <c:pt idx="3">
                  <c:v>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6786048"/>
        <c:axId val="26787840"/>
      </c:barChart>
      <c:catAx>
        <c:axId val="26786048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2000" b="1">
                <a:latin typeface="Aharoni" panose="02010803020104030203" pitchFamily="2" charset="-79"/>
                <a:cs typeface="Aharoni" panose="02010803020104030203" pitchFamily="2" charset="-79"/>
              </a:defRPr>
            </a:pPr>
            <a:endParaRPr lang="es-MX"/>
          </a:p>
        </c:txPr>
        <c:crossAx val="26787840"/>
        <c:crosses val="autoZero"/>
        <c:auto val="1"/>
        <c:lblAlgn val="ctr"/>
        <c:lblOffset val="100"/>
        <c:noMultiLvlLbl val="0"/>
      </c:catAx>
      <c:valAx>
        <c:axId val="26787840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s-MX"/>
          </a:p>
        </c:txPr>
        <c:crossAx val="2678604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8.846331889049365E-2"/>
          <c:y val="0.88434251968503941"/>
          <c:w val="0.8986171527000324"/>
          <c:h val="7.1907480314960637E-2"/>
        </c:manualLayout>
      </c:layout>
      <c:overlay val="0"/>
      <c:txPr>
        <a:bodyPr/>
        <a:lstStyle/>
        <a:p>
          <a:pPr>
            <a:defRPr b="1"/>
          </a:pPr>
          <a:endParaRPr lang="es-MX"/>
        </a:p>
      </c:txPr>
    </c:legend>
    <c:plotVisOnly val="1"/>
    <c:dispBlanksAs val="gap"/>
    <c:showDLblsOverMax val="0"/>
  </c:chart>
  <c:txPr>
    <a:bodyPr/>
    <a:lstStyle/>
    <a:p>
      <a:pPr>
        <a:defRPr sz="1600"/>
      </a:pPr>
      <a:endParaRPr lang="es-MX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casos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Hoja1!$A$2:$A$8</c:f>
              <c:numCache>
                <c:formatCode>General</c:formatCode>
                <c:ptCount val="7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</c:numCache>
            </c:numRef>
          </c:cat>
          <c:val>
            <c:numRef>
              <c:f>Hoja1!$B$2:$B$8</c:f>
              <c:numCache>
                <c:formatCode>General</c:formatCode>
                <c:ptCount val="7"/>
                <c:pt idx="0">
                  <c:v>2</c:v>
                </c:pt>
                <c:pt idx="1">
                  <c:v>3</c:v>
                </c:pt>
                <c:pt idx="2">
                  <c:v>2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27207936"/>
        <c:axId val="28329088"/>
      </c:barChart>
      <c:catAx>
        <c:axId val="27207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600"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defRPr>
            </a:pPr>
            <a:endParaRPr lang="es-MX"/>
          </a:p>
        </c:txPr>
        <c:crossAx val="28329088"/>
        <c:crosses val="autoZero"/>
        <c:auto val="1"/>
        <c:lblAlgn val="ctr"/>
        <c:lblOffset val="100"/>
        <c:noMultiLvlLbl val="0"/>
      </c:catAx>
      <c:valAx>
        <c:axId val="28329088"/>
        <c:scaling>
          <c:orientation val="minMax"/>
          <c:max val="4"/>
        </c:scaling>
        <c:delete val="1"/>
        <c:axPos val="l"/>
        <c:numFmt formatCode="General" sourceLinked="1"/>
        <c:majorTickMark val="none"/>
        <c:minorTickMark val="none"/>
        <c:tickLblPos val="nextTo"/>
        <c:crossAx val="27207936"/>
        <c:crosses val="autoZero"/>
        <c:crossBetween val="between"/>
        <c:majorUnit val="1"/>
        <c:minorUnit val="0.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Columna1</c:v>
                </c:pt>
              </c:strCache>
            </c:strRef>
          </c:tx>
          <c:dPt>
            <c:idx val="0"/>
            <c:bubble3D val="0"/>
            <c:spPr>
              <a:solidFill>
                <a:srgbClr val="3470B2"/>
              </a:solidFill>
            </c:spPr>
          </c:dPt>
          <c:dPt>
            <c:idx val="1"/>
            <c:bubble3D val="0"/>
            <c:spPr>
              <a:solidFill>
                <a:srgbClr val="8CB32B"/>
              </a:solidFill>
            </c:spPr>
          </c:dPt>
          <c:cat>
            <c:strRef>
              <c:f>Hoja1!$A$2:$A$3</c:f>
              <c:strCache>
                <c:ptCount val="2"/>
                <c:pt idx="0">
                  <c:v>femenino</c:v>
                </c:pt>
                <c:pt idx="1">
                  <c:v>masculino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5</c:v>
                </c:pt>
                <c:pt idx="1">
                  <c:v>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55043078243078247"/>
          <c:y val="0.79870166914871976"/>
          <c:w val="0.3355739035739036"/>
          <c:h val="0.18659333753962556"/>
        </c:manualLayout>
      </c:layout>
      <c:overlay val="0"/>
      <c:txPr>
        <a:bodyPr/>
        <a:lstStyle/>
        <a:p>
          <a:pPr>
            <a:defRPr sz="1200"/>
          </a:pPr>
          <a:endParaRPr lang="es-MX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CASOS</c:v>
                </c:pt>
              </c:strCache>
            </c:strRef>
          </c:tx>
          <c:spPr>
            <a:solidFill>
              <a:srgbClr val="C5315F"/>
            </a:solidFill>
          </c:spPr>
          <c:invertIfNegative val="0"/>
          <c:cat>
            <c:strRef>
              <c:f>Hoja1!$A$2</c:f>
              <c:strCache>
                <c:ptCount val="1"/>
                <c:pt idx="0">
                  <c:v>Categoría 1</c:v>
                </c:pt>
              </c:strCache>
            </c:strRef>
          </c:cat>
          <c:val>
            <c:numRef>
              <c:f>Hoja1!$B$2</c:f>
              <c:numCache>
                <c:formatCode>General</c:formatCode>
                <c:ptCount val="1"/>
                <c:pt idx="0">
                  <c:v>431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CONTACTOS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cat>
            <c:strRef>
              <c:f>Hoja1!$A$2</c:f>
              <c:strCache>
                <c:ptCount val="1"/>
                <c:pt idx="0">
                  <c:v>Categoría 1</c:v>
                </c:pt>
              </c:strCache>
            </c:strRef>
          </c:cat>
          <c:val>
            <c:numRef>
              <c:f>Hoja1!$C$2</c:f>
              <c:numCache>
                <c:formatCode>General</c:formatCode>
                <c:ptCount val="1"/>
                <c:pt idx="0">
                  <c:v>1622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EXAMINADOS</c:v>
                </c:pt>
              </c:strCache>
            </c:strRef>
          </c:tx>
          <c:invertIfNegative val="0"/>
          <c:cat>
            <c:strRef>
              <c:f>Hoja1!$A$2</c:f>
              <c:strCache>
                <c:ptCount val="1"/>
                <c:pt idx="0">
                  <c:v>Categoría 1</c:v>
                </c:pt>
              </c:strCache>
            </c:strRef>
          </c:cat>
          <c:val>
            <c:numRef>
              <c:f>Hoja1!$D$2</c:f>
              <c:numCache>
                <c:formatCode>General</c:formatCode>
                <c:ptCount val="1"/>
                <c:pt idx="0">
                  <c:v>1352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66509440"/>
        <c:axId val="68317952"/>
      </c:barChart>
      <c:catAx>
        <c:axId val="66509440"/>
        <c:scaling>
          <c:orientation val="minMax"/>
        </c:scaling>
        <c:delete val="1"/>
        <c:axPos val="b"/>
        <c:majorTickMark val="none"/>
        <c:minorTickMark val="none"/>
        <c:tickLblPos val="nextTo"/>
        <c:crossAx val="68317952"/>
        <c:crosses val="autoZero"/>
        <c:auto val="1"/>
        <c:lblAlgn val="ctr"/>
        <c:lblOffset val="100"/>
        <c:noMultiLvlLbl val="0"/>
      </c:catAx>
      <c:valAx>
        <c:axId val="6831795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6509440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600"/>
          </a:pPr>
          <a:endParaRPr lang="es-MX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996938260345585"/>
          <c:y val="0.11835027589527089"/>
          <c:w val="0.54824119092151602"/>
          <c:h val="0.81033125948968632"/>
        </c:manualLayout>
      </c:layout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  SAN LUIS POTOSI   </c:v>
                </c:pt>
              </c:strCache>
            </c:strRef>
          </c:tx>
          <c:dPt>
            <c:idx val="0"/>
            <c:bubble3D val="0"/>
            <c:spPr>
              <a:solidFill>
                <a:srgbClr val="610A70"/>
              </a:solidFill>
            </c:spPr>
          </c:dPt>
          <c:dPt>
            <c:idx val="2"/>
            <c:bubble3D val="0"/>
            <c:spPr>
              <a:solidFill>
                <a:schemeClr val="accent5">
                  <a:lumMod val="75000"/>
                </a:schemeClr>
              </a:solidFill>
            </c:spPr>
          </c:dPt>
          <c:dPt>
            <c:idx val="3"/>
            <c:bubble3D val="0"/>
            <c:spPr>
              <a:solidFill>
                <a:srgbClr val="A9D242"/>
              </a:solidFill>
            </c:spPr>
          </c:dPt>
          <c:dPt>
            <c:idx val="4"/>
            <c:bubble3D val="0"/>
            <c:spPr>
              <a:solidFill>
                <a:srgbClr val="EDD62B"/>
              </a:solidFill>
            </c:spPr>
          </c:dPt>
          <c:dPt>
            <c:idx val="5"/>
            <c:bubble3D val="0"/>
            <c:spPr>
              <a:solidFill>
                <a:schemeClr val="accent6"/>
              </a:solidFill>
            </c:spPr>
          </c:dPt>
          <c:dPt>
            <c:idx val="6"/>
            <c:bubble3D val="0"/>
            <c:spPr>
              <a:solidFill>
                <a:srgbClr val="E42C39"/>
              </a:solidFill>
            </c:spPr>
          </c:dPt>
          <c:dPt>
            <c:idx val="7"/>
            <c:bubble3D val="0"/>
            <c:spPr>
              <a:solidFill>
                <a:srgbClr val="C5315F"/>
              </a:solidFill>
            </c:spPr>
          </c:dPt>
          <c:dLbls>
            <c:dLbl>
              <c:idx val="0"/>
              <c:layout>
                <c:manualLayout>
                  <c:x val="-0.22122447036539175"/>
                  <c:y val="-0.15370491241713882"/>
                </c:manualLayout>
              </c:layout>
              <c:tx>
                <c:rich>
                  <a:bodyPr/>
                  <a:lstStyle/>
                  <a:p>
                    <a:pPr>
                      <a:defRPr sz="2000" b="1">
                        <a:solidFill>
                          <a:schemeClr val="bg1"/>
                        </a:solidFill>
                        <a:latin typeface="Leelawadee" panose="020B0502040204020203" pitchFamily="34" charset="-34"/>
                        <a:cs typeface="Leelawadee" panose="020B0502040204020203" pitchFamily="34" charset="-34"/>
                      </a:defRPr>
                    </a:pPr>
                    <a:r>
                      <a:rPr lang="en-US" sz="2000" b="1" dirty="0">
                        <a:solidFill>
                          <a:schemeClr val="bg1"/>
                        </a:solidFill>
                        <a:latin typeface="Leelawadee" panose="020B0502040204020203" pitchFamily="34" charset="-34"/>
                        <a:cs typeface="Leelawadee" panose="020B0502040204020203" pitchFamily="34" charset="-34"/>
                      </a:rPr>
                      <a:t>Pulmonar
</a:t>
                    </a:r>
                    <a:r>
                      <a:rPr lang="en-US" sz="3200" b="1" dirty="0">
                        <a:solidFill>
                          <a:schemeClr val="bg1"/>
                        </a:solidFill>
                        <a:latin typeface="Leelawadee" panose="020B0502040204020203" pitchFamily="34" charset="-34"/>
                        <a:cs typeface="Leelawadee" panose="020B0502040204020203" pitchFamily="34" charset="-34"/>
                      </a:rPr>
                      <a:t>63%</a:t>
                    </a:r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3.0028600456755389E-3"/>
                  <c:y val="-1.2358117616561123E-2"/>
                </c:manualLayout>
              </c:layout>
              <c:spPr/>
              <c:txPr>
                <a:bodyPr/>
                <a:lstStyle/>
                <a:p>
                  <a:pPr>
                    <a:defRPr sz="2000" b="1">
                      <a:solidFill>
                        <a:srgbClr val="002060"/>
                      </a:solidFill>
                      <a:latin typeface="Leelawadee" panose="020B0502040204020203" pitchFamily="34" charset="-34"/>
                      <a:cs typeface="Leelawadee" panose="020B0502040204020203" pitchFamily="34" charset="-34"/>
                    </a:defRPr>
                  </a:pPr>
                  <a:endParaRPr lang="es-MX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1.6456537453068522E-3"/>
                  <c:y val="4.2676739621523532E-2"/>
                </c:manualLayout>
              </c:layout>
              <c:spPr/>
              <c:txPr>
                <a:bodyPr/>
                <a:lstStyle/>
                <a:p>
                  <a:pPr>
                    <a:defRPr sz="1600" b="1">
                      <a:solidFill>
                        <a:srgbClr val="002060"/>
                      </a:solidFill>
                      <a:latin typeface="Leelawadee" panose="020B0502040204020203" pitchFamily="34" charset="-34"/>
                      <a:cs typeface="Leelawadee" panose="020B0502040204020203" pitchFamily="34" charset="-34"/>
                    </a:defRPr>
                  </a:pPr>
                  <a:endParaRPr lang="es-MX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3.8777546574396892E-3"/>
                  <c:y val="7.6742398992704519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6.458591975586259E-3"/>
                  <c:y val="4.1343785875643448E-2"/>
                </c:manualLayout>
              </c:layout>
              <c:spPr/>
              <c:txPr>
                <a:bodyPr/>
                <a:lstStyle/>
                <a:p>
                  <a:pPr>
                    <a:defRPr sz="1600"/>
                  </a:pPr>
                  <a:endParaRPr lang="es-MX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6.038479703447213E-2"/>
                  <c:y val="0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7.4747036915009168E-2"/>
                  <c:y val="0"/>
                </c:manualLayout>
              </c:layout>
              <c:spPr/>
              <c:txPr>
                <a:bodyPr/>
                <a:lstStyle/>
                <a:p>
                  <a:pPr>
                    <a:defRPr sz="1600"/>
                  </a:pPr>
                  <a:endParaRPr lang="es-MX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Hoja1!$A$2:$A$9</c:f>
              <c:strCache>
                <c:ptCount val="8"/>
                <c:pt idx="0">
                  <c:v>Pulmonar</c:v>
                </c:pt>
                <c:pt idx="1">
                  <c:v>Meníngea</c:v>
                </c:pt>
                <c:pt idx="2">
                  <c:v>Intestinal</c:v>
                </c:pt>
                <c:pt idx="3">
                  <c:v>Ganglionar</c:v>
                </c:pt>
                <c:pt idx="4">
                  <c:v>Miliar</c:v>
                </c:pt>
                <c:pt idx="5">
                  <c:v>Pleural</c:v>
                </c:pt>
                <c:pt idx="6">
                  <c:v>Mixta</c:v>
                </c:pt>
                <c:pt idx="7">
                  <c:v>Otras</c:v>
                </c:pt>
              </c:strCache>
            </c:strRef>
          </c:cat>
          <c:val>
            <c:numRef>
              <c:f>Hoja1!$B$2:$B$9</c:f>
              <c:numCache>
                <c:formatCode>General</c:formatCode>
                <c:ptCount val="8"/>
                <c:pt idx="0">
                  <c:v>272</c:v>
                </c:pt>
                <c:pt idx="1">
                  <c:v>9</c:v>
                </c:pt>
                <c:pt idx="2">
                  <c:v>39</c:v>
                </c:pt>
                <c:pt idx="3">
                  <c:v>41</c:v>
                </c:pt>
                <c:pt idx="4">
                  <c:v>19</c:v>
                </c:pt>
                <c:pt idx="5">
                  <c:v>11</c:v>
                </c:pt>
                <c:pt idx="6">
                  <c:v>8</c:v>
                </c:pt>
                <c:pt idx="7">
                  <c:v>32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23985593811455"/>
          <c:y val="0.10869735307089164"/>
          <c:w val="0.88804021775358288"/>
          <c:h val="0.5693460860101121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  SAN LUIS POTOSI   </c:v>
                </c:pt>
              </c:strCache>
            </c:strRef>
          </c:tx>
          <c:invertIfNegative val="0"/>
          <c:dLbls>
            <c:delete val="1"/>
          </c:dLbls>
          <c:cat>
            <c:strRef>
              <c:f>Hoja1!$A$2:$A$16</c:f>
              <c:strCache>
                <c:ptCount val="15"/>
                <c:pt idx="0">
                  <c:v>&lt; 1</c:v>
                </c:pt>
                <c:pt idx="1">
                  <c:v>1 a 4</c:v>
                </c:pt>
                <c:pt idx="2">
                  <c:v>5 a 9</c:v>
                </c:pt>
                <c:pt idx="3">
                  <c:v>10 a 14</c:v>
                </c:pt>
                <c:pt idx="4">
                  <c:v>15-19</c:v>
                </c:pt>
                <c:pt idx="5">
                  <c:v>20-24</c:v>
                </c:pt>
                <c:pt idx="6">
                  <c:v>25-29</c:v>
                </c:pt>
                <c:pt idx="7">
                  <c:v>30-34</c:v>
                </c:pt>
                <c:pt idx="8">
                  <c:v>35-39</c:v>
                </c:pt>
                <c:pt idx="9">
                  <c:v>40-44</c:v>
                </c:pt>
                <c:pt idx="10">
                  <c:v>45-49</c:v>
                </c:pt>
                <c:pt idx="11">
                  <c:v>50-54</c:v>
                </c:pt>
                <c:pt idx="12">
                  <c:v>55-59</c:v>
                </c:pt>
                <c:pt idx="13">
                  <c:v>60-64</c:v>
                </c:pt>
                <c:pt idx="14">
                  <c:v>65 y +</c:v>
                </c:pt>
              </c:strCache>
            </c:strRef>
          </c:cat>
          <c:val>
            <c:numRef>
              <c:f>Hoja1!$B$2:$B$16</c:f>
              <c:numCache>
                <c:formatCode>General</c:formatCode>
                <c:ptCount val="15"/>
                <c:pt idx="0">
                  <c:v>1</c:v>
                </c:pt>
                <c:pt idx="1">
                  <c:v>9</c:v>
                </c:pt>
                <c:pt idx="2">
                  <c:v>6</c:v>
                </c:pt>
                <c:pt idx="3">
                  <c:v>10</c:v>
                </c:pt>
                <c:pt idx="4">
                  <c:v>14</c:v>
                </c:pt>
                <c:pt idx="5">
                  <c:v>28</c:v>
                </c:pt>
                <c:pt idx="6">
                  <c:v>38</c:v>
                </c:pt>
                <c:pt idx="7">
                  <c:v>25</c:v>
                </c:pt>
                <c:pt idx="8">
                  <c:v>29</c:v>
                </c:pt>
                <c:pt idx="9">
                  <c:v>29</c:v>
                </c:pt>
                <c:pt idx="10">
                  <c:v>41</c:v>
                </c:pt>
                <c:pt idx="11">
                  <c:v>46</c:v>
                </c:pt>
                <c:pt idx="12">
                  <c:v>30</c:v>
                </c:pt>
                <c:pt idx="13">
                  <c:v>48</c:v>
                </c:pt>
                <c:pt idx="14">
                  <c:v>91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7424256"/>
        <c:axId val="22877312"/>
      </c:barChart>
      <c:catAx>
        <c:axId val="7424256"/>
        <c:scaling>
          <c:orientation val="minMax"/>
        </c:scaling>
        <c:delete val="0"/>
        <c:axPos val="b"/>
        <c:majorTickMark val="none"/>
        <c:minorTickMark val="none"/>
        <c:tickLblPos val="nextTo"/>
        <c:crossAx val="22877312"/>
        <c:crosses val="autoZero"/>
        <c:auto val="1"/>
        <c:lblAlgn val="ctr"/>
        <c:lblOffset val="100"/>
        <c:noMultiLvlLbl val="0"/>
      </c:catAx>
      <c:valAx>
        <c:axId val="228773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74242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7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15621280175218627"/>
          <c:w val="0.80076802166014482"/>
          <c:h val="0.61826027266811623"/>
        </c:manualLayout>
      </c:layout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Columna1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lumMod val="50000"/>
                </a:schemeClr>
              </a:solidFill>
            </c:spPr>
          </c:dPt>
          <c:dPt>
            <c:idx val="1"/>
            <c:bubble3D val="0"/>
            <c:spPr>
              <a:solidFill>
                <a:srgbClr val="C5315F"/>
              </a:solidFill>
            </c:spPr>
          </c:dPt>
          <c:cat>
            <c:strRef>
              <c:f>Hoja1!$A$2:$A$3</c:f>
              <c:strCache>
                <c:ptCount val="2"/>
                <c:pt idx="0">
                  <c:v>Masculino</c:v>
                </c:pt>
                <c:pt idx="1">
                  <c:v>Femenino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242</c:v>
                </c:pt>
                <c:pt idx="1">
                  <c:v>203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META</c:v>
                </c:pt>
              </c:strCache>
            </c:strRef>
          </c:tx>
          <c:spPr>
            <a:solidFill>
              <a:srgbClr val="8CB32B"/>
            </a:solidFill>
          </c:spPr>
          <c:invertIfNegative val="0"/>
          <c:cat>
            <c:strRef>
              <c:f>Hoja1!$A$2:$A$5</c:f>
              <c:strCache>
                <c:ptCount val="4"/>
                <c:pt idx="0">
                  <c:v>IMSS ORD</c:v>
                </c:pt>
                <c:pt idx="1">
                  <c:v>IMSS PROS</c:v>
                </c:pt>
                <c:pt idx="2">
                  <c:v>ISSSTE</c:v>
                </c:pt>
                <c:pt idx="3">
                  <c:v>SSA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54</c:v>
                </c:pt>
                <c:pt idx="1">
                  <c:v>52</c:v>
                </c:pt>
                <c:pt idx="2">
                  <c:v>14</c:v>
                </c:pt>
                <c:pt idx="3">
                  <c:v>147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LOGRO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invertIfNegative val="0"/>
          <c:cat>
            <c:strRef>
              <c:f>Hoja1!$A$2:$A$5</c:f>
              <c:strCache>
                <c:ptCount val="4"/>
                <c:pt idx="0">
                  <c:v>IMSS ORD</c:v>
                </c:pt>
                <c:pt idx="1">
                  <c:v>IMSS PROS</c:v>
                </c:pt>
                <c:pt idx="2">
                  <c:v>ISSSTE</c:v>
                </c:pt>
                <c:pt idx="3">
                  <c:v>SSA</c:v>
                </c:pt>
              </c:strCache>
            </c:strRef>
          </c:cat>
          <c:val>
            <c:numRef>
              <c:f>Hoja1!$C$2:$C$5</c:f>
              <c:numCache>
                <c:formatCode>General</c:formatCode>
                <c:ptCount val="4"/>
                <c:pt idx="0">
                  <c:v>58</c:v>
                </c:pt>
                <c:pt idx="1">
                  <c:v>57</c:v>
                </c:pt>
                <c:pt idx="2">
                  <c:v>18</c:v>
                </c:pt>
                <c:pt idx="3">
                  <c:v>137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7534080"/>
        <c:axId val="7535616"/>
      </c:barChart>
      <c:catAx>
        <c:axId val="7534080"/>
        <c:scaling>
          <c:orientation val="minMax"/>
        </c:scaling>
        <c:delete val="0"/>
        <c:axPos val="b"/>
        <c:majorTickMark val="none"/>
        <c:minorTickMark val="none"/>
        <c:tickLblPos val="nextTo"/>
        <c:crossAx val="7535616"/>
        <c:crosses val="autoZero"/>
        <c:auto val="1"/>
        <c:lblAlgn val="ctr"/>
        <c:lblOffset val="100"/>
        <c:noMultiLvlLbl val="0"/>
      </c:catAx>
      <c:valAx>
        <c:axId val="753561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53408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37543878756398547"/>
          <c:y val="0.8987744461972258"/>
          <c:w val="0.25621563354361626"/>
          <c:h val="9.3819161561407446E-2"/>
        </c:manualLayout>
      </c:layout>
      <c:overlay val="0"/>
      <c:txPr>
        <a:bodyPr/>
        <a:lstStyle/>
        <a:p>
          <a:pPr>
            <a:defRPr sz="1600">
              <a:latin typeface="+mn-lt"/>
            </a:defRPr>
          </a:pPr>
          <a:endParaRPr lang="es-MX"/>
        </a:p>
      </c:txPr>
    </c:legend>
    <c:plotVisOnly val="1"/>
    <c:dispBlanksAs val="gap"/>
    <c:showDLblsOverMax val="0"/>
  </c:chart>
  <c:txPr>
    <a:bodyPr/>
    <a:lstStyle/>
    <a:p>
      <a:pPr>
        <a:defRPr sz="2000">
          <a:latin typeface="Aharoni" panose="02010803020104030203" pitchFamily="2" charset="-79"/>
          <a:cs typeface="Aharoni" panose="02010803020104030203" pitchFamily="2" charset="-79"/>
        </a:defRPr>
      </a:pPr>
      <a:endParaRPr lang="es-MX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META</c:v>
                </c:pt>
              </c:strCache>
            </c:strRef>
          </c:tx>
          <c:spPr>
            <a:solidFill>
              <a:srgbClr val="8CB32B"/>
            </a:solidFill>
          </c:spPr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Hoja1!$A$2:$A$5</c:f>
              <c:strCache>
                <c:ptCount val="4"/>
                <c:pt idx="0">
                  <c:v>IMSS ORD</c:v>
                </c:pt>
                <c:pt idx="1">
                  <c:v>IMSS PROS</c:v>
                </c:pt>
                <c:pt idx="2">
                  <c:v>ISSSTE</c:v>
                </c:pt>
                <c:pt idx="3">
                  <c:v>SSA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71</c:v>
                </c:pt>
                <c:pt idx="1">
                  <c:v>73</c:v>
                </c:pt>
                <c:pt idx="2">
                  <c:v>16</c:v>
                </c:pt>
                <c:pt idx="3">
                  <c:v>203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LOGRO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>
                    <a:latin typeface="Berlin Sans FB" panose="020E0602020502020306" pitchFamily="34" charset="0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Hoja1!$A$2:$A$5</c:f>
              <c:strCache>
                <c:ptCount val="4"/>
                <c:pt idx="0">
                  <c:v>IMSS ORD</c:v>
                </c:pt>
                <c:pt idx="1">
                  <c:v>IMSS PROS</c:v>
                </c:pt>
                <c:pt idx="2">
                  <c:v>ISSSTE</c:v>
                </c:pt>
                <c:pt idx="3">
                  <c:v>SSA</c:v>
                </c:pt>
              </c:strCache>
            </c:strRef>
          </c:cat>
          <c:val>
            <c:numRef>
              <c:f>Hoja1!$C$2:$C$5</c:f>
              <c:numCache>
                <c:formatCode>General</c:formatCode>
                <c:ptCount val="4"/>
                <c:pt idx="0">
                  <c:v>113</c:v>
                </c:pt>
                <c:pt idx="1">
                  <c:v>69</c:v>
                </c:pt>
                <c:pt idx="2">
                  <c:v>37</c:v>
                </c:pt>
                <c:pt idx="3">
                  <c:v>210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7137536"/>
        <c:axId val="7139328"/>
      </c:barChart>
      <c:catAx>
        <c:axId val="7137536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2000">
                <a:latin typeface="Aharoni" panose="02010803020104030203" pitchFamily="2" charset="-79"/>
                <a:cs typeface="Aharoni" panose="02010803020104030203" pitchFamily="2" charset="-79"/>
              </a:defRPr>
            </a:pPr>
            <a:endParaRPr lang="es-MX"/>
          </a:p>
        </c:txPr>
        <c:crossAx val="7139328"/>
        <c:crosses val="autoZero"/>
        <c:auto val="1"/>
        <c:lblAlgn val="ctr"/>
        <c:lblOffset val="100"/>
        <c:noMultiLvlLbl val="0"/>
      </c:catAx>
      <c:valAx>
        <c:axId val="713932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13753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37543878756398547"/>
          <c:y val="0.89661388378340168"/>
          <c:w val="0.25621563354361626"/>
          <c:h val="0.10338611621659834"/>
        </c:manualLayout>
      </c:layout>
      <c:overlay val="0"/>
      <c:txPr>
        <a:bodyPr/>
        <a:lstStyle/>
        <a:p>
          <a:pPr>
            <a:defRPr sz="1600"/>
          </a:pPr>
          <a:endParaRPr lang="es-MX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CASOS </c:v>
                </c:pt>
              </c:strCache>
            </c:strRef>
          </c:tx>
          <c:spPr>
            <a:solidFill>
              <a:srgbClr val="A9D242"/>
            </a:solidFill>
          </c:spPr>
          <c:invertIfNegative val="0"/>
          <c:cat>
            <c:strRef>
              <c:f>Hoja1!$A$2:$A$9</c:f>
              <c:strCache>
                <c:ptCount val="8"/>
                <c:pt idx="0">
                  <c:v>J.S. I</c:v>
                </c:pt>
                <c:pt idx="1">
                  <c:v>J.S. II</c:v>
                </c:pt>
                <c:pt idx="2">
                  <c:v>J.S. III</c:v>
                </c:pt>
                <c:pt idx="3">
                  <c:v>J.S. IV</c:v>
                </c:pt>
                <c:pt idx="4">
                  <c:v>J.S. V</c:v>
                </c:pt>
                <c:pt idx="5">
                  <c:v>J.S. VI</c:v>
                </c:pt>
                <c:pt idx="6">
                  <c:v>J.S. VII</c:v>
                </c:pt>
                <c:pt idx="7">
                  <c:v>ESTATAL</c:v>
                </c:pt>
              </c:strCache>
            </c:strRef>
          </c:cat>
          <c:val>
            <c:numRef>
              <c:f>Hoja1!$B$2:$B$9</c:f>
              <c:numCache>
                <c:formatCode>General</c:formatCode>
                <c:ptCount val="8"/>
                <c:pt idx="0">
                  <c:v>84</c:v>
                </c:pt>
                <c:pt idx="1">
                  <c:v>9</c:v>
                </c:pt>
                <c:pt idx="2">
                  <c:v>10</c:v>
                </c:pt>
                <c:pt idx="3">
                  <c:v>25</c:v>
                </c:pt>
                <c:pt idx="4">
                  <c:v>36</c:v>
                </c:pt>
                <c:pt idx="5">
                  <c:v>73</c:v>
                </c:pt>
                <c:pt idx="6">
                  <c:v>35</c:v>
                </c:pt>
                <c:pt idx="7">
                  <c:v>272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META</c:v>
                </c:pt>
              </c:strCache>
            </c:strRef>
          </c:tx>
          <c:spPr>
            <a:solidFill>
              <a:srgbClr val="002060"/>
            </a:solidFill>
          </c:spPr>
          <c:invertIfNegative val="0"/>
          <c:cat>
            <c:strRef>
              <c:f>Hoja1!$A$2:$A$9</c:f>
              <c:strCache>
                <c:ptCount val="8"/>
                <c:pt idx="0">
                  <c:v>J.S. I</c:v>
                </c:pt>
                <c:pt idx="1">
                  <c:v>J.S. II</c:v>
                </c:pt>
                <c:pt idx="2">
                  <c:v>J.S. III</c:v>
                </c:pt>
                <c:pt idx="3">
                  <c:v>J.S. IV</c:v>
                </c:pt>
                <c:pt idx="4">
                  <c:v>J.S. V</c:v>
                </c:pt>
                <c:pt idx="5">
                  <c:v>J.S. VI</c:v>
                </c:pt>
                <c:pt idx="6">
                  <c:v>J.S. VII</c:v>
                </c:pt>
                <c:pt idx="7">
                  <c:v>ESTATAL</c:v>
                </c:pt>
              </c:strCache>
            </c:strRef>
          </c:cat>
          <c:val>
            <c:numRef>
              <c:f>Hoja1!$C$2:$C$9</c:f>
              <c:numCache>
                <c:formatCode>General</c:formatCode>
                <c:ptCount val="8"/>
                <c:pt idx="0">
                  <c:v>54</c:v>
                </c:pt>
                <c:pt idx="1">
                  <c:v>13</c:v>
                </c:pt>
                <c:pt idx="2">
                  <c:v>10</c:v>
                </c:pt>
                <c:pt idx="3">
                  <c:v>30</c:v>
                </c:pt>
                <c:pt idx="4">
                  <c:v>55</c:v>
                </c:pt>
                <c:pt idx="5">
                  <c:v>66</c:v>
                </c:pt>
                <c:pt idx="6">
                  <c:v>39</c:v>
                </c:pt>
                <c:pt idx="7">
                  <c:v>267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6865024"/>
        <c:axId val="26866816"/>
        <c:axId val="0"/>
      </c:bar3DChart>
      <c:catAx>
        <c:axId val="2686502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0">
                <a:latin typeface="Aharoni" panose="02010803020104030203" pitchFamily="2" charset="-79"/>
                <a:cs typeface="Aharoni" panose="02010803020104030203" pitchFamily="2" charset="-79"/>
              </a:defRPr>
            </a:pPr>
            <a:endParaRPr lang="es-MX"/>
          </a:p>
        </c:txPr>
        <c:crossAx val="26866816"/>
        <c:crosses val="autoZero"/>
        <c:auto val="1"/>
        <c:lblAlgn val="ctr"/>
        <c:lblOffset val="100"/>
        <c:noMultiLvlLbl val="0"/>
      </c:catAx>
      <c:valAx>
        <c:axId val="2686681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686502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3796411509832241"/>
          <c:y val="0.9283781988188976"/>
          <c:w val="0.22298105766025997"/>
          <c:h val="7.1621801181102368E-2"/>
        </c:manualLayout>
      </c:layout>
      <c:overlay val="0"/>
      <c:txPr>
        <a:bodyPr/>
        <a:lstStyle/>
        <a:p>
          <a:pPr>
            <a:defRPr sz="1400"/>
          </a:pPr>
          <a:endParaRPr lang="es-MX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CURADO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invertIfNegative val="0"/>
          <c:cat>
            <c:strRef>
              <c:f>Hoja1!$A$2:$A$5</c:f>
              <c:strCache>
                <c:ptCount val="4"/>
                <c:pt idx="0">
                  <c:v>SSA</c:v>
                </c:pt>
                <c:pt idx="1">
                  <c:v>IMSS ORD</c:v>
                </c:pt>
                <c:pt idx="2">
                  <c:v>ISSSTE</c:v>
                </c:pt>
                <c:pt idx="3">
                  <c:v>IMSS PROS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68</c:v>
                </c:pt>
                <c:pt idx="1">
                  <c:v>27</c:v>
                </c:pt>
                <c:pt idx="2">
                  <c:v>7</c:v>
                </c:pt>
                <c:pt idx="3">
                  <c:v>38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DEF TB</c:v>
                </c:pt>
              </c:strCache>
            </c:strRef>
          </c:tx>
          <c:spPr>
            <a:solidFill>
              <a:srgbClr val="D82256"/>
            </a:solidFill>
          </c:spPr>
          <c:invertIfNegative val="0"/>
          <c:cat>
            <c:strRef>
              <c:f>Hoja1!$A$2:$A$5</c:f>
              <c:strCache>
                <c:ptCount val="4"/>
                <c:pt idx="0">
                  <c:v>SSA</c:v>
                </c:pt>
                <c:pt idx="1">
                  <c:v>IMSS ORD</c:v>
                </c:pt>
                <c:pt idx="2">
                  <c:v>ISSSTE</c:v>
                </c:pt>
                <c:pt idx="3">
                  <c:v>IMSS PROS</c:v>
                </c:pt>
              </c:strCache>
            </c:strRef>
          </c:cat>
          <c:val>
            <c:numRef>
              <c:f>Hoja1!$C$2:$C$5</c:f>
              <c:numCache>
                <c:formatCode>General</c:formatCode>
                <c:ptCount val="4"/>
                <c:pt idx="0">
                  <c:v>0</c:v>
                </c:pt>
                <c:pt idx="1">
                  <c:v>3</c:v>
                </c:pt>
                <c:pt idx="2">
                  <c:v>0</c:v>
                </c:pt>
                <c:pt idx="3">
                  <c:v>1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DEF OTRAS</c:v>
                </c:pt>
              </c:strCache>
            </c:strRef>
          </c:tx>
          <c:spPr>
            <a:solidFill>
              <a:srgbClr val="A9D242"/>
            </a:solidFill>
          </c:spPr>
          <c:invertIfNegative val="0"/>
          <c:cat>
            <c:strRef>
              <c:f>Hoja1!$A$2:$A$5</c:f>
              <c:strCache>
                <c:ptCount val="4"/>
                <c:pt idx="0">
                  <c:v>SSA</c:v>
                </c:pt>
                <c:pt idx="1">
                  <c:v>IMSS ORD</c:v>
                </c:pt>
                <c:pt idx="2">
                  <c:v>ISSSTE</c:v>
                </c:pt>
                <c:pt idx="3">
                  <c:v>IMSS PROS</c:v>
                </c:pt>
              </c:strCache>
            </c:strRef>
          </c:cat>
          <c:val>
            <c:numRef>
              <c:f>Hoja1!$D$2:$D$5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1</c:v>
                </c:pt>
                <c:pt idx="3">
                  <c:v>3</c:v>
                </c:pt>
              </c:numCache>
            </c:numRef>
          </c:val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ABANDONO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cat>
            <c:strRef>
              <c:f>Hoja1!$A$2:$A$5</c:f>
              <c:strCache>
                <c:ptCount val="4"/>
                <c:pt idx="0">
                  <c:v>SSA</c:v>
                </c:pt>
                <c:pt idx="1">
                  <c:v>IMSS ORD</c:v>
                </c:pt>
                <c:pt idx="2">
                  <c:v>ISSSTE</c:v>
                </c:pt>
                <c:pt idx="3">
                  <c:v>IMSS PROS</c:v>
                </c:pt>
              </c:strCache>
            </c:strRef>
          </c:cat>
          <c:val>
            <c:numRef>
              <c:f>Hoja1!$E$2:$E$5</c:f>
              <c:numCache>
                <c:formatCode>General</c:formatCode>
                <c:ptCount val="4"/>
                <c:pt idx="0">
                  <c:v>2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</c:numCache>
            </c:numRef>
          </c:val>
        </c:ser>
        <c:ser>
          <c:idx val="4"/>
          <c:order val="4"/>
          <c:tx>
            <c:strRef>
              <c:f>Hoja1!$F$1</c:f>
              <c:strCache>
                <c:ptCount val="1"/>
                <c:pt idx="0">
                  <c:v>TRASLADO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cat>
            <c:strRef>
              <c:f>Hoja1!$A$2:$A$5</c:f>
              <c:strCache>
                <c:ptCount val="4"/>
                <c:pt idx="0">
                  <c:v>SSA</c:v>
                </c:pt>
                <c:pt idx="1">
                  <c:v>IMSS ORD</c:v>
                </c:pt>
                <c:pt idx="2">
                  <c:v>ISSSTE</c:v>
                </c:pt>
                <c:pt idx="3">
                  <c:v>IMSS PROS</c:v>
                </c:pt>
              </c:strCache>
            </c:strRef>
          </c:cat>
          <c:val>
            <c:numRef>
              <c:f>Hoja1!$F$2:$F$5</c:f>
              <c:numCache>
                <c:formatCode>General</c:formatCode>
                <c:ptCount val="4"/>
                <c:pt idx="0">
                  <c:v>2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27013888"/>
        <c:axId val="27015424"/>
      </c:barChart>
      <c:catAx>
        <c:axId val="27013888"/>
        <c:scaling>
          <c:orientation val="minMax"/>
        </c:scaling>
        <c:delete val="1"/>
        <c:axPos val="l"/>
        <c:majorTickMark val="none"/>
        <c:minorTickMark val="none"/>
        <c:tickLblPos val="nextTo"/>
        <c:crossAx val="27015424"/>
        <c:crosses val="autoZero"/>
        <c:auto val="1"/>
        <c:lblAlgn val="ctr"/>
        <c:lblOffset val="100"/>
        <c:noMultiLvlLbl val="0"/>
      </c:catAx>
      <c:valAx>
        <c:axId val="27015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txPr>
          <a:bodyPr anchor="t"/>
          <a:lstStyle/>
          <a:p>
            <a:pPr>
              <a:defRPr sz="1200"/>
            </a:pPr>
            <a:endParaRPr lang="es-MX"/>
          </a:p>
        </c:txPr>
        <c:crossAx val="27013888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5.4522253937596681E-2"/>
          <c:y val="0.93776606706856624"/>
          <c:w val="0.89999989317426266"/>
          <c:h val="5.7239030092126462E-2"/>
        </c:manualLayout>
      </c:layout>
      <c:overlay val="0"/>
      <c:txPr>
        <a:bodyPr/>
        <a:lstStyle/>
        <a:p>
          <a:pPr>
            <a:defRPr sz="1400" b="1"/>
          </a:pPr>
          <a:endParaRPr lang="es-MX"/>
        </a:p>
      </c:txPr>
    </c:legend>
    <c:plotVisOnly val="1"/>
    <c:dispBlanksAs val="gap"/>
    <c:showDLblsOverMax val="0"/>
  </c:chart>
  <c:txPr>
    <a:bodyPr/>
    <a:lstStyle/>
    <a:p>
      <a:pPr>
        <a:defRPr sz="1600"/>
      </a:pPr>
      <a:endParaRPr lang="es-MX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7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"/>
          <c:w val="0.95337363536873931"/>
          <c:h val="0.79099669333267897"/>
        </c:manualLayout>
      </c:layout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Casos</c:v>
                </c:pt>
              </c:strCache>
            </c:strRef>
          </c:tx>
          <c:dPt>
            <c:idx val="0"/>
            <c:bubble3D val="0"/>
            <c:spPr>
              <a:solidFill>
                <a:srgbClr val="610A70"/>
              </a:solidFill>
            </c:spPr>
          </c:dPt>
          <c:dPt>
            <c:idx val="1"/>
            <c:bubble3D val="0"/>
            <c:spPr>
              <a:solidFill>
                <a:schemeClr val="accent5">
                  <a:lumMod val="75000"/>
                </a:schemeClr>
              </a:solidFill>
            </c:spPr>
          </c:dPt>
          <c:dPt>
            <c:idx val="2"/>
            <c:bubble3D val="0"/>
            <c:spPr>
              <a:solidFill>
                <a:srgbClr val="8CB32B"/>
              </a:solidFill>
            </c:spPr>
          </c:dPt>
          <c:dPt>
            <c:idx val="3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4"/>
            <c:bubble3D val="0"/>
            <c:spPr>
              <a:solidFill>
                <a:srgbClr val="EDD62B"/>
              </a:solidFill>
            </c:spPr>
          </c:dPt>
          <c:dPt>
            <c:idx val="5"/>
            <c:bubble3D val="0"/>
            <c:spPr>
              <a:solidFill>
                <a:srgbClr val="E42C39"/>
              </a:solidFill>
            </c:spPr>
          </c:dPt>
          <c:cat>
            <c:strRef>
              <c:f>Hoja1!$A$2:$A$7</c:f>
              <c:strCache>
                <c:ptCount val="6"/>
                <c:pt idx="0">
                  <c:v>VIH/Sida</c:v>
                </c:pt>
                <c:pt idx="1">
                  <c:v>Diabetes</c:v>
                </c:pt>
                <c:pt idx="2">
                  <c:v>Desnutrición</c:v>
                </c:pt>
                <c:pt idx="3">
                  <c:v>Alcoholismo</c:v>
                </c:pt>
                <c:pt idx="4">
                  <c:v>Otras</c:v>
                </c:pt>
                <c:pt idx="5">
                  <c:v>Ninguna</c:v>
                </c:pt>
              </c:strCache>
            </c:strRef>
          </c:cat>
          <c:val>
            <c:numRef>
              <c:f>Hoja1!$B$2:$B$7</c:f>
              <c:numCache>
                <c:formatCode>General</c:formatCode>
                <c:ptCount val="6"/>
                <c:pt idx="0">
                  <c:v>17</c:v>
                </c:pt>
                <c:pt idx="1">
                  <c:v>136</c:v>
                </c:pt>
                <c:pt idx="2">
                  <c:v>46</c:v>
                </c:pt>
                <c:pt idx="3">
                  <c:v>20</c:v>
                </c:pt>
                <c:pt idx="4">
                  <c:v>67</c:v>
                </c:pt>
                <c:pt idx="5">
                  <c:v>159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7.1948742604589278E-2"/>
          <c:y val="0.80073571814188604"/>
          <c:w val="0.85610235516615651"/>
          <c:h val="0.14326488920517289"/>
        </c:manualLayout>
      </c:layout>
      <c:overlay val="0"/>
      <c:txPr>
        <a:bodyPr/>
        <a:lstStyle/>
        <a:p>
          <a:pPr>
            <a:defRPr sz="2000"/>
          </a:pPr>
          <a:endParaRPr lang="es-MX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4A5910-08F0-4DCC-BCF7-F42CCE5BCD8F}" type="datetimeFigureOut">
              <a:rPr lang="es-MX" smtClean="0"/>
              <a:t>21/03/2018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47F672-138A-486F-ADD3-299E760B27F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15549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47F672-138A-486F-ADD3-299E760B27F7}" type="slidenum">
              <a:rPr lang="es-MX" smtClean="0"/>
              <a:t>16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944282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04AF0-A0D7-4FE0-9A2A-42B27C8840FF}" type="datetimeFigureOut">
              <a:rPr lang="es-MX" smtClean="0"/>
              <a:t>21/03/2018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E0320-95FA-4C42-AA71-86E02F2FE0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05478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04AF0-A0D7-4FE0-9A2A-42B27C8840FF}" type="datetimeFigureOut">
              <a:rPr lang="es-MX" smtClean="0"/>
              <a:t>21/03/2018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E0320-95FA-4C42-AA71-86E02F2FE0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56165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04AF0-A0D7-4FE0-9A2A-42B27C8840FF}" type="datetimeFigureOut">
              <a:rPr lang="es-MX" smtClean="0"/>
              <a:t>21/03/2018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E0320-95FA-4C42-AA71-86E02F2FE0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22653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04AF0-A0D7-4FE0-9A2A-42B27C8840FF}" type="datetimeFigureOut">
              <a:rPr lang="es-MX" smtClean="0"/>
              <a:t>21/03/2018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E0320-95FA-4C42-AA71-86E02F2FE0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55338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04AF0-A0D7-4FE0-9A2A-42B27C8840FF}" type="datetimeFigureOut">
              <a:rPr lang="es-MX" smtClean="0"/>
              <a:t>21/03/2018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E0320-95FA-4C42-AA71-86E02F2FE0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80097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04AF0-A0D7-4FE0-9A2A-42B27C8840FF}" type="datetimeFigureOut">
              <a:rPr lang="es-MX" smtClean="0"/>
              <a:t>21/03/2018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E0320-95FA-4C42-AA71-86E02F2FE0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2724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04AF0-A0D7-4FE0-9A2A-42B27C8840FF}" type="datetimeFigureOut">
              <a:rPr lang="es-MX" smtClean="0"/>
              <a:t>21/03/2018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E0320-95FA-4C42-AA71-86E02F2FE0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23540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04AF0-A0D7-4FE0-9A2A-42B27C8840FF}" type="datetimeFigureOut">
              <a:rPr lang="es-MX" smtClean="0"/>
              <a:t>21/03/2018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E0320-95FA-4C42-AA71-86E02F2FE0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73372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04AF0-A0D7-4FE0-9A2A-42B27C8840FF}" type="datetimeFigureOut">
              <a:rPr lang="es-MX" smtClean="0"/>
              <a:t>21/03/2018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E0320-95FA-4C42-AA71-86E02F2FE0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25261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04AF0-A0D7-4FE0-9A2A-42B27C8840FF}" type="datetimeFigureOut">
              <a:rPr lang="es-MX" smtClean="0"/>
              <a:t>21/03/2018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E0320-95FA-4C42-AA71-86E02F2FE0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962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04AF0-A0D7-4FE0-9A2A-42B27C8840FF}" type="datetimeFigureOut">
              <a:rPr lang="es-MX" smtClean="0"/>
              <a:t>21/03/2018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E0320-95FA-4C42-AA71-86E02F2FE0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5452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C04AF0-A0D7-4FE0-9A2A-42B27C8840FF}" type="datetimeFigureOut">
              <a:rPr lang="es-MX" smtClean="0"/>
              <a:t>21/03/2018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E0320-95FA-4C42-AA71-86E02F2FE0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29291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7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.png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8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60040" y="2391023"/>
            <a:ext cx="7772400" cy="1470025"/>
          </a:xfrm>
        </p:spPr>
        <p:txBody>
          <a:bodyPr>
            <a:normAutofit/>
          </a:bodyPr>
          <a:lstStyle/>
          <a:p>
            <a:r>
              <a:rPr lang="es-MX" sz="6700" b="1" dirty="0" smtClean="0"/>
              <a:t>Tuberculosis</a:t>
            </a:r>
            <a:endParaRPr lang="es-MX" sz="2700" dirty="0">
              <a:latin typeface="Corbel" panose="020B0503020204020204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4030216"/>
            <a:ext cx="7776864" cy="622920"/>
          </a:xfrm>
        </p:spPr>
        <p:txBody>
          <a:bodyPr/>
          <a:lstStyle/>
          <a:p>
            <a:r>
              <a:rPr lang="es-MX" dirty="0" smtClean="0"/>
              <a:t>Coordinación Estatal de Micobacteriosis</a:t>
            </a: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827584" y="5271591"/>
            <a:ext cx="7632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i="1" dirty="0">
                <a:latin typeface="Candara" panose="020E0502030303020204" pitchFamily="34" charset="0"/>
              </a:rPr>
              <a:t>"México unido rumbo a la eliminación de la Tuberculosis"</a:t>
            </a:r>
            <a:endParaRPr lang="es-MX" sz="2400" dirty="0">
              <a:latin typeface="Candara" panose="020E0502030303020204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171" y="536360"/>
            <a:ext cx="2932725" cy="1092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6 Conector recto"/>
          <p:cNvCxnSpPr/>
          <p:nvPr/>
        </p:nvCxnSpPr>
        <p:spPr>
          <a:xfrm>
            <a:off x="683568" y="3861048"/>
            <a:ext cx="777686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92280" y="454562"/>
            <a:ext cx="1336724" cy="1944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1108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89174"/>
              </p:ext>
            </p:extLst>
          </p:nvPr>
        </p:nvGraphicFramePr>
        <p:xfrm>
          <a:off x="1979712" y="1556153"/>
          <a:ext cx="5669131" cy="40461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056956"/>
                <a:gridCol w="1633479"/>
                <a:gridCol w="1729565"/>
                <a:gridCol w="1249131"/>
              </a:tblGrid>
              <a:tr h="458647"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J.S.</a:t>
                      </a:r>
                      <a:endParaRPr lang="es-MX" sz="2800" dirty="0"/>
                    </a:p>
                  </a:txBody>
                  <a:tcPr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TBP</a:t>
                      </a:r>
                      <a:endParaRPr lang="es-MX" sz="2800" dirty="0"/>
                    </a:p>
                  </a:txBody>
                  <a:tcPr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TBTF</a:t>
                      </a:r>
                      <a:endParaRPr lang="es-MX" sz="2800" dirty="0"/>
                    </a:p>
                  </a:txBody>
                  <a:tcPr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dirty="0" smtClean="0"/>
                        <a:t>%</a:t>
                      </a:r>
                      <a:endParaRPr lang="es-MX" sz="2800" dirty="0"/>
                    </a:p>
                  </a:txBody>
                  <a:tcPr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  <a:tr h="504000"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latin typeface="Aharoni" panose="02010803020104030203" pitchFamily="2" charset="-79"/>
                          <a:cs typeface="Aharoni" panose="02010803020104030203" pitchFamily="2" charset="-79"/>
                        </a:rPr>
                        <a:t>I</a:t>
                      </a:r>
                      <a:endParaRPr lang="es-MX" sz="2000" b="1" dirty="0">
                        <a:latin typeface="Aharoni" panose="02010803020104030203" pitchFamily="2" charset="-79"/>
                        <a:cs typeface="Aharoni" panose="02010803020104030203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rgbClr val="E42C39"/>
                          </a:solidFill>
                        </a:rPr>
                        <a:t>95</a:t>
                      </a:r>
                      <a:endParaRPr lang="es-MX" sz="2400" b="1" dirty="0">
                        <a:solidFill>
                          <a:srgbClr val="E42C3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rgbClr val="0070C0"/>
                          </a:solidFill>
                        </a:rPr>
                        <a:t>181</a:t>
                      </a:r>
                      <a:endParaRPr lang="es-MX" sz="24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/>
                        <a:t>52.4</a:t>
                      </a:r>
                      <a:endParaRPr lang="es-MX" sz="2400" b="1" dirty="0"/>
                    </a:p>
                  </a:txBody>
                  <a:tcPr>
                    <a:noFill/>
                  </a:tcPr>
                </a:tc>
              </a:tr>
              <a:tr h="504000"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latin typeface="Aharoni" panose="02010803020104030203" pitchFamily="2" charset="-79"/>
                          <a:cs typeface="Aharoni" panose="02010803020104030203" pitchFamily="2" charset="-79"/>
                        </a:rPr>
                        <a:t>II</a:t>
                      </a:r>
                      <a:endParaRPr lang="es-MX" sz="2000" b="1" dirty="0">
                        <a:latin typeface="Aharoni" panose="02010803020104030203" pitchFamily="2" charset="-79"/>
                        <a:cs typeface="Aharoni" panose="02010803020104030203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rgbClr val="E42C39"/>
                          </a:solidFill>
                        </a:rPr>
                        <a:t>5</a:t>
                      </a:r>
                      <a:endParaRPr lang="es-MX" sz="2400" b="1" dirty="0">
                        <a:solidFill>
                          <a:srgbClr val="E42C3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rgbClr val="0070C0"/>
                          </a:solidFill>
                        </a:rPr>
                        <a:t>14</a:t>
                      </a:r>
                      <a:endParaRPr lang="es-MX" sz="24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/>
                        <a:t>35.7</a:t>
                      </a:r>
                      <a:endParaRPr lang="es-MX" sz="2400" b="1" dirty="0"/>
                    </a:p>
                  </a:txBody>
                  <a:tcPr>
                    <a:noFill/>
                  </a:tcPr>
                </a:tc>
              </a:tr>
              <a:tr h="504000"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latin typeface="Aharoni" panose="02010803020104030203" pitchFamily="2" charset="-79"/>
                          <a:cs typeface="Aharoni" panose="02010803020104030203" pitchFamily="2" charset="-79"/>
                        </a:rPr>
                        <a:t>III</a:t>
                      </a:r>
                      <a:endParaRPr lang="es-MX" sz="2000" b="1" dirty="0">
                        <a:latin typeface="Aharoni" panose="02010803020104030203" pitchFamily="2" charset="-79"/>
                        <a:cs typeface="Aharoni" panose="02010803020104030203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rgbClr val="E42C39"/>
                          </a:solidFill>
                        </a:rPr>
                        <a:t>16</a:t>
                      </a:r>
                      <a:endParaRPr lang="es-MX" sz="2400" b="1" dirty="0">
                        <a:solidFill>
                          <a:srgbClr val="E42C3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rgbClr val="0070C0"/>
                          </a:solidFill>
                        </a:rPr>
                        <a:t>29</a:t>
                      </a:r>
                      <a:endParaRPr lang="es-MX" sz="24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/>
                        <a:t>55.1</a:t>
                      </a:r>
                      <a:endParaRPr lang="es-MX" sz="2400" b="1" dirty="0"/>
                    </a:p>
                  </a:txBody>
                  <a:tcPr>
                    <a:noFill/>
                  </a:tcPr>
                </a:tc>
              </a:tr>
              <a:tr h="504000"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latin typeface="Aharoni" panose="02010803020104030203" pitchFamily="2" charset="-79"/>
                          <a:cs typeface="Aharoni" panose="02010803020104030203" pitchFamily="2" charset="-79"/>
                        </a:rPr>
                        <a:t>IV</a:t>
                      </a:r>
                      <a:endParaRPr lang="es-MX" sz="2000" b="1" dirty="0">
                        <a:latin typeface="Aharoni" panose="02010803020104030203" pitchFamily="2" charset="-79"/>
                        <a:cs typeface="Aharoni" panose="02010803020104030203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rgbClr val="E42C39"/>
                          </a:solidFill>
                        </a:rPr>
                        <a:t>7</a:t>
                      </a:r>
                      <a:endParaRPr lang="es-MX" sz="2400" b="1" dirty="0">
                        <a:solidFill>
                          <a:srgbClr val="E42C3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rgbClr val="0070C0"/>
                          </a:solidFill>
                        </a:rPr>
                        <a:t>32</a:t>
                      </a:r>
                      <a:endParaRPr lang="es-MX" sz="24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/>
                        <a:t>21.8</a:t>
                      </a:r>
                      <a:endParaRPr lang="es-MX" sz="2400" b="1" dirty="0"/>
                    </a:p>
                  </a:txBody>
                  <a:tcPr>
                    <a:noFill/>
                  </a:tcPr>
                </a:tc>
              </a:tr>
              <a:tr h="504000"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latin typeface="Aharoni" panose="02010803020104030203" pitchFamily="2" charset="-79"/>
                          <a:cs typeface="Aharoni" panose="02010803020104030203" pitchFamily="2" charset="-79"/>
                        </a:rPr>
                        <a:t>V</a:t>
                      </a:r>
                      <a:endParaRPr lang="es-MX" sz="2000" b="1" dirty="0">
                        <a:latin typeface="Aharoni" panose="02010803020104030203" pitchFamily="2" charset="-79"/>
                        <a:cs typeface="Aharoni" panose="02010803020104030203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rgbClr val="E42C39"/>
                          </a:solidFill>
                        </a:rPr>
                        <a:t>8</a:t>
                      </a:r>
                      <a:endParaRPr lang="es-MX" sz="2400" b="1" dirty="0">
                        <a:solidFill>
                          <a:srgbClr val="E42C3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rgbClr val="0070C0"/>
                          </a:solidFill>
                        </a:rPr>
                        <a:t>44</a:t>
                      </a:r>
                      <a:endParaRPr lang="es-MX" sz="24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/>
                        <a:t>18</a:t>
                      </a:r>
                      <a:endParaRPr lang="es-MX" sz="2400" b="1" dirty="0"/>
                    </a:p>
                  </a:txBody>
                  <a:tcPr>
                    <a:noFill/>
                  </a:tcPr>
                </a:tc>
              </a:tr>
              <a:tr h="504000"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latin typeface="Aharoni" panose="02010803020104030203" pitchFamily="2" charset="-79"/>
                          <a:cs typeface="Aharoni" panose="02010803020104030203" pitchFamily="2" charset="-79"/>
                        </a:rPr>
                        <a:t>VI</a:t>
                      </a:r>
                      <a:endParaRPr lang="es-MX" sz="2000" b="1" dirty="0">
                        <a:latin typeface="Aharoni" panose="02010803020104030203" pitchFamily="2" charset="-79"/>
                        <a:cs typeface="Aharoni" panose="02010803020104030203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rgbClr val="E42C39"/>
                          </a:solidFill>
                        </a:rPr>
                        <a:t>8</a:t>
                      </a:r>
                      <a:endParaRPr lang="es-MX" sz="2400" b="1" dirty="0">
                        <a:solidFill>
                          <a:srgbClr val="E42C3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rgbClr val="0070C0"/>
                          </a:solidFill>
                        </a:rPr>
                        <a:t>80</a:t>
                      </a:r>
                      <a:endParaRPr lang="es-MX" sz="24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/>
                        <a:t>10</a:t>
                      </a:r>
                      <a:endParaRPr lang="es-MX" sz="2400" b="1" dirty="0"/>
                    </a:p>
                  </a:txBody>
                  <a:tcPr>
                    <a:noFill/>
                  </a:tcPr>
                </a:tc>
              </a:tr>
              <a:tr h="504000"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latin typeface="Aharoni" panose="02010803020104030203" pitchFamily="2" charset="-79"/>
                          <a:cs typeface="Aharoni" panose="02010803020104030203" pitchFamily="2" charset="-79"/>
                        </a:rPr>
                        <a:t>VII</a:t>
                      </a:r>
                      <a:endParaRPr lang="es-MX" sz="2000" b="1" dirty="0">
                        <a:latin typeface="Aharoni" panose="02010803020104030203" pitchFamily="2" charset="-79"/>
                        <a:cs typeface="Aharoni" panose="02010803020104030203" pitchFamily="2" charset="-79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rgbClr val="E42C39"/>
                          </a:solidFill>
                        </a:rPr>
                        <a:t>3</a:t>
                      </a:r>
                      <a:endParaRPr lang="es-MX" sz="2400" b="1" dirty="0">
                        <a:solidFill>
                          <a:srgbClr val="E42C3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rgbClr val="0070C0"/>
                          </a:solidFill>
                        </a:rPr>
                        <a:t>37</a:t>
                      </a:r>
                      <a:endParaRPr lang="es-MX" sz="24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/>
                        <a:t>8.1</a:t>
                      </a:r>
                      <a:endParaRPr lang="es-MX" sz="2400" b="1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5" name="1 Título"/>
          <p:cNvSpPr txBox="1"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MX" sz="2400" dirty="0" smtClean="0"/>
              <a:t>Relación de casos TBP- TBTF,</a:t>
            </a:r>
            <a:br>
              <a:rPr lang="es-MX" sz="2400" dirty="0" smtClean="0"/>
            </a:br>
            <a:r>
              <a:rPr lang="es-MX" sz="2400" dirty="0" smtClean="0"/>
              <a:t>Sectorial, San Luis Potosí, 2017.</a:t>
            </a:r>
            <a:endParaRPr lang="es-MX" sz="24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1708702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1783189" y="6151076"/>
            <a:ext cx="7056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200" dirty="0" smtClean="0"/>
              <a:t>Fuente: Plataforma Sistema Nacional de Vigilancia Epidemiológica</a:t>
            </a:r>
          </a:p>
          <a:p>
            <a:pPr algn="r"/>
            <a:r>
              <a:rPr lang="es-MX" sz="1200" dirty="0" smtClean="0"/>
              <a:t>Módulo de Tuberculosis</a:t>
            </a:r>
          </a:p>
        </p:txBody>
      </p:sp>
      <p:pic>
        <p:nvPicPr>
          <p:cNvPr id="8" name="Picture 2" descr="Resultado de imagen para san luis potosí vector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722" y="4869160"/>
            <a:ext cx="1586006" cy="1492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7925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MX" sz="2400" dirty="0" smtClean="0"/>
              <a:t>Clasificación de los casos nuevos TB Pulmonar,</a:t>
            </a:r>
            <a:br>
              <a:rPr lang="es-MX" sz="2400" dirty="0" smtClean="0"/>
            </a:br>
            <a:r>
              <a:rPr lang="es-MX" sz="2400" dirty="0" smtClean="0"/>
              <a:t>Sectorial, San Luis Potosí, Cohorte ene-</a:t>
            </a:r>
            <a:r>
              <a:rPr lang="es-MX" sz="2400" dirty="0" err="1" smtClean="0"/>
              <a:t>ago</a:t>
            </a:r>
            <a:r>
              <a:rPr lang="es-MX" sz="2400" dirty="0" smtClean="0"/>
              <a:t> 2017</a:t>
            </a:r>
            <a:endParaRPr lang="es-MX" sz="2400" dirty="0"/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1450238"/>
              </p:ext>
            </p:extLst>
          </p:nvPr>
        </p:nvGraphicFramePr>
        <p:xfrm>
          <a:off x="179512" y="1168583"/>
          <a:ext cx="2880320" cy="34137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720080"/>
                <a:gridCol w="936104"/>
                <a:gridCol w="122413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J.S.</a:t>
                      </a:r>
                      <a:endParaRPr lang="es-MX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Casos nuevos TbP</a:t>
                      </a:r>
                      <a:r>
                        <a:rPr lang="es-MX" sz="1600" baseline="0" dirty="0" smtClean="0"/>
                        <a:t> BK+</a:t>
                      </a:r>
                      <a:endParaRPr lang="es-MX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Éxito</a:t>
                      </a:r>
                      <a:r>
                        <a:rPr lang="es-MX" sz="1600" baseline="0" dirty="0" smtClean="0"/>
                        <a:t> de tratamiento</a:t>
                      </a:r>
                      <a:endParaRPr lang="es-MX" sz="1600" dirty="0"/>
                    </a:p>
                  </a:txBody>
                  <a:tcPr anchor="ctr"/>
                </a:tc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I</a:t>
                      </a:r>
                      <a:endParaRPr lang="es-MX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43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rgbClr val="002060"/>
                          </a:solidFill>
                        </a:rPr>
                        <a:t>80.95</a:t>
                      </a:r>
                      <a:endParaRPr lang="es-MX" sz="1400" b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II</a:t>
                      </a:r>
                      <a:endParaRPr lang="es-MX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5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rgbClr val="002060"/>
                          </a:solidFill>
                        </a:rPr>
                        <a:t>80.0</a:t>
                      </a:r>
                      <a:endParaRPr lang="es-MX" sz="1400" b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III</a:t>
                      </a:r>
                      <a:endParaRPr lang="es-MX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5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rgbClr val="002060"/>
                          </a:solidFill>
                        </a:rPr>
                        <a:t>100.0</a:t>
                      </a:r>
                      <a:endParaRPr lang="es-MX" sz="1400" b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IV</a:t>
                      </a:r>
                      <a:endParaRPr lang="es-MX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20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rgbClr val="002060"/>
                          </a:solidFill>
                        </a:rPr>
                        <a:t>89.47</a:t>
                      </a:r>
                      <a:endParaRPr lang="es-MX" sz="1400" b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V</a:t>
                      </a:r>
                      <a:endParaRPr lang="es-MX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24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rgbClr val="002060"/>
                          </a:solidFill>
                        </a:rPr>
                        <a:t>95.83</a:t>
                      </a:r>
                      <a:endParaRPr lang="es-MX" sz="1400" b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VI</a:t>
                      </a:r>
                      <a:endParaRPr lang="es-MX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47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rgbClr val="002060"/>
                          </a:solidFill>
                        </a:rPr>
                        <a:t>93.48</a:t>
                      </a:r>
                      <a:endParaRPr lang="es-MX" sz="1400" b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VII</a:t>
                      </a:r>
                      <a:endParaRPr lang="es-MX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18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rgbClr val="002060"/>
                          </a:solidFill>
                        </a:rPr>
                        <a:t>88.89</a:t>
                      </a:r>
                      <a:endParaRPr lang="es-MX" sz="1400" b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/>
                        <a:t>TOTAL</a:t>
                      </a:r>
                      <a:endParaRPr lang="es-MX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162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rgbClr val="C5315F"/>
                          </a:solidFill>
                        </a:rPr>
                        <a:t>89.31</a:t>
                      </a:r>
                      <a:endParaRPr lang="es-MX" sz="2400" b="1" dirty="0">
                        <a:solidFill>
                          <a:srgbClr val="C5315F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5 Gráfico"/>
          <p:cNvGraphicFramePr/>
          <p:nvPr>
            <p:extLst>
              <p:ext uri="{D42A27DB-BD31-4B8C-83A1-F6EECF244321}">
                <p14:modId xmlns:p14="http://schemas.microsoft.com/office/powerpoint/2010/main" val="3575790961"/>
              </p:ext>
            </p:extLst>
          </p:nvPr>
        </p:nvGraphicFramePr>
        <p:xfrm>
          <a:off x="3131840" y="1246448"/>
          <a:ext cx="5616624" cy="5085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1708702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8100392" y="4911551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SSA</a:t>
            </a:r>
            <a:endParaRPr lang="es-MX" sz="2400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5796136" y="3789040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IMSS ORD</a:t>
            </a:r>
            <a:endParaRPr lang="es-MX" sz="2400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6300192" y="1700808"/>
            <a:ext cx="1980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IMSS PROS</a:t>
            </a:r>
            <a:endParaRPr lang="es-MX" sz="2400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4860032" y="2751311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ISSSTE</a:t>
            </a:r>
            <a:endParaRPr lang="es-MX" sz="2400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4121489" y="1628800"/>
            <a:ext cx="9901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solidFill>
                  <a:schemeClr val="bg1"/>
                </a:solidFill>
              </a:rPr>
              <a:t>93.2</a:t>
            </a:r>
            <a:r>
              <a:rPr lang="es-MX" b="1" dirty="0" smtClean="0">
                <a:solidFill>
                  <a:schemeClr val="bg1"/>
                </a:solidFill>
              </a:rPr>
              <a:t>%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3851920" y="2780928"/>
            <a:ext cx="990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84.4%</a:t>
            </a:r>
            <a:endParaRPr lang="es-MX" b="1" dirty="0"/>
          </a:p>
        </p:txBody>
      </p:sp>
      <p:sp>
        <p:nvSpPr>
          <p:cNvPr id="13" name="12 CuadroTexto"/>
          <p:cNvSpPr txBox="1"/>
          <p:nvPr/>
        </p:nvSpPr>
        <p:spPr>
          <a:xfrm>
            <a:off x="3797914" y="3758262"/>
            <a:ext cx="9901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solidFill>
                  <a:schemeClr val="bg1"/>
                </a:solidFill>
              </a:rPr>
              <a:t>87.5</a:t>
            </a:r>
            <a:r>
              <a:rPr lang="es-MX" b="1" dirty="0" smtClean="0">
                <a:solidFill>
                  <a:schemeClr val="bg1"/>
                </a:solidFill>
              </a:rPr>
              <a:t>%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5121061" y="4797152"/>
            <a:ext cx="9901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solidFill>
                  <a:schemeClr val="bg1"/>
                </a:solidFill>
              </a:rPr>
              <a:t>88.4</a:t>
            </a:r>
            <a:r>
              <a:rPr lang="es-MX" b="1" dirty="0" smtClean="0">
                <a:solidFill>
                  <a:schemeClr val="bg1"/>
                </a:solidFill>
              </a:rPr>
              <a:t>%</a:t>
            </a:r>
            <a:endParaRPr lang="es-MX" b="1" dirty="0">
              <a:solidFill>
                <a:schemeClr val="bg1"/>
              </a:solidFill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1941484" y="4149080"/>
            <a:ext cx="974332" cy="402432"/>
          </a:xfrm>
          <a:prstGeom prst="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16" name="1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013485"/>
              </p:ext>
            </p:extLst>
          </p:nvPr>
        </p:nvGraphicFramePr>
        <p:xfrm>
          <a:off x="395536" y="4653136"/>
          <a:ext cx="2427392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7312"/>
                <a:gridCol w="720080"/>
              </a:tblGrid>
              <a:tr h="288000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Clasificación</a:t>
                      </a:r>
                      <a:endParaRPr lang="es-MX" sz="1600" dirty="0"/>
                    </a:p>
                  </a:txBody>
                  <a:tcPr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/>
                        <a:t>%</a:t>
                      </a:r>
                      <a:endParaRPr lang="es-MX" sz="2000" b="1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Curado</a:t>
                      </a:r>
                      <a:endParaRPr lang="es-MX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89.7</a:t>
                      </a:r>
                      <a:endParaRPr lang="es-MX" sz="1400" b="1" dirty="0"/>
                    </a:p>
                  </a:txBody>
                  <a:tcPr>
                    <a:noFill/>
                  </a:tcPr>
                </a:tc>
              </a:tr>
              <a:tr h="252000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Defunción TB</a:t>
                      </a:r>
                      <a:endParaRPr lang="es-MX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2.6</a:t>
                      </a:r>
                      <a:endParaRPr lang="es-MX" sz="1400" b="1" dirty="0"/>
                    </a:p>
                  </a:txBody>
                  <a:tcPr>
                    <a:noFill/>
                  </a:tcPr>
                </a:tc>
              </a:tr>
              <a:tr h="252000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Defunción Otras </a:t>
                      </a:r>
                      <a:endParaRPr lang="es-MX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4.5</a:t>
                      </a:r>
                    </a:p>
                  </a:txBody>
                  <a:tcPr>
                    <a:noFill/>
                  </a:tcPr>
                </a:tc>
              </a:tr>
              <a:tr h="252000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Abandono</a:t>
                      </a:r>
                      <a:endParaRPr lang="es-MX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1.9</a:t>
                      </a:r>
                      <a:endParaRPr lang="es-MX" sz="1400" b="1" dirty="0"/>
                    </a:p>
                  </a:txBody>
                  <a:tcPr>
                    <a:noFill/>
                  </a:tcPr>
                </a:tc>
              </a:tr>
              <a:tr h="252000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Traslado</a:t>
                      </a:r>
                      <a:endParaRPr lang="es-MX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1.3</a:t>
                      </a:r>
                      <a:endParaRPr lang="es-MX" sz="1400" b="1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17" name="16 CuadroTexto"/>
          <p:cNvSpPr txBox="1"/>
          <p:nvPr/>
        </p:nvSpPr>
        <p:spPr>
          <a:xfrm>
            <a:off x="1783189" y="6423719"/>
            <a:ext cx="7056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200" dirty="0" smtClean="0"/>
              <a:t>Fuente: Plataforma Sistema Nacional de Vigilancia Epidemiológica</a:t>
            </a:r>
          </a:p>
          <a:p>
            <a:pPr algn="r"/>
            <a:r>
              <a:rPr lang="es-MX" sz="1200" dirty="0" smtClean="0"/>
              <a:t>Módulo de Tuberculosis</a:t>
            </a:r>
          </a:p>
        </p:txBody>
      </p:sp>
    </p:spTree>
    <p:extLst>
      <p:ext uri="{BB962C8B-B14F-4D97-AF65-F5344CB8AC3E}">
        <p14:creationId xmlns:p14="http://schemas.microsoft.com/office/powerpoint/2010/main" val="184719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2 Conector recto"/>
          <p:cNvCxnSpPr/>
          <p:nvPr/>
        </p:nvCxnSpPr>
        <p:spPr>
          <a:xfrm flipH="1">
            <a:off x="2169534" y="1268760"/>
            <a:ext cx="6218890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1708702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1 Título"/>
          <p:cNvSpPr>
            <a:spLocks noGrp="1"/>
          </p:cNvSpPr>
          <p:nvPr>
            <p:ph type="title"/>
          </p:nvPr>
        </p:nvSpPr>
        <p:spPr>
          <a:xfrm>
            <a:off x="395536" y="304199"/>
            <a:ext cx="8229600" cy="830997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s-MX" sz="2400" dirty="0">
                <a:latin typeface="Candara" panose="020E0502030303020204" pitchFamily="34" charset="0"/>
                <a:cs typeface="Leelawadee" panose="020B0502040204020203" pitchFamily="34" charset="-34"/>
              </a:rPr>
              <a:t>Tuberculosis en </a:t>
            </a:r>
            <a:br>
              <a:rPr lang="es-MX" sz="2400" dirty="0">
                <a:latin typeface="Candara" panose="020E0502030303020204" pitchFamily="34" charset="0"/>
                <a:cs typeface="Leelawadee" panose="020B0502040204020203" pitchFamily="34" charset="-34"/>
              </a:rPr>
            </a:br>
            <a:r>
              <a:rPr lang="es-MX" sz="2400" dirty="0">
                <a:latin typeface="Candara" panose="020E0502030303020204" pitchFamily="34" charset="0"/>
                <a:cs typeface="Leelawadee" panose="020B0502040204020203" pitchFamily="34" charset="-34"/>
              </a:rPr>
              <a:t>San Luis Potosí, 2016.</a:t>
            </a:r>
          </a:p>
        </p:txBody>
      </p:sp>
      <p:sp>
        <p:nvSpPr>
          <p:cNvPr id="15" name="14 Rectángulo"/>
          <p:cNvSpPr/>
          <p:nvPr/>
        </p:nvSpPr>
        <p:spPr>
          <a:xfrm>
            <a:off x="467544" y="1628800"/>
            <a:ext cx="82809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sz="2000" dirty="0"/>
              <a:t>Con respecto a la  mortalidad por Tuberculosis pulmonar, se observa una tendencia francamente descendente, con una tasa de </a:t>
            </a:r>
            <a:r>
              <a:rPr lang="es-ES_tradnl" sz="2000" dirty="0" smtClean="0"/>
              <a:t>7.5 </a:t>
            </a:r>
            <a:r>
              <a:rPr lang="es-ES_tradnl" sz="2000" dirty="0"/>
              <a:t>defunciones por </a:t>
            </a:r>
            <a:r>
              <a:rPr lang="es-ES_tradnl" sz="2000" dirty="0" smtClean="0"/>
              <a:t>10,000 habitantes </a:t>
            </a:r>
            <a:r>
              <a:rPr lang="es-ES_tradnl" sz="2000" dirty="0"/>
              <a:t>en 1990, a </a:t>
            </a:r>
            <a:r>
              <a:rPr lang="es-ES_tradnl" sz="2000" dirty="0" smtClean="0"/>
              <a:t>1.5 </a:t>
            </a:r>
            <a:r>
              <a:rPr lang="es-ES_tradnl" sz="2000" dirty="0"/>
              <a:t>en el año </a:t>
            </a:r>
            <a:r>
              <a:rPr lang="es-ES_tradnl" sz="2000" dirty="0" smtClean="0"/>
              <a:t>2015. </a:t>
            </a:r>
            <a:endParaRPr lang="es-MX" sz="2000" dirty="0"/>
          </a:p>
          <a:p>
            <a:pPr algn="just"/>
            <a:endParaRPr lang="es-ES" sz="2000" dirty="0" smtClean="0"/>
          </a:p>
        </p:txBody>
      </p:sp>
      <p:sp>
        <p:nvSpPr>
          <p:cNvPr id="16" name="15 Rectángulo"/>
          <p:cNvSpPr/>
          <p:nvPr/>
        </p:nvSpPr>
        <p:spPr>
          <a:xfrm>
            <a:off x="2555776" y="2844225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ES_tradnl" sz="1600" b="1" dirty="0"/>
              <a:t>Mortalidad por Tuberculosis Pulmonar </a:t>
            </a:r>
            <a:endParaRPr lang="es-ES_tradnl" sz="1600" b="1" dirty="0" smtClean="0"/>
          </a:p>
          <a:p>
            <a:pPr algn="ctr"/>
            <a:r>
              <a:rPr lang="es-ES_tradnl" sz="1600" b="1" dirty="0" smtClean="0"/>
              <a:t>San </a:t>
            </a:r>
            <a:r>
              <a:rPr lang="es-ES_tradnl" sz="1600" b="1" dirty="0"/>
              <a:t>Luis </a:t>
            </a:r>
            <a:r>
              <a:rPr lang="es-ES_tradnl" sz="1600" b="1" dirty="0" smtClean="0"/>
              <a:t>Potosí, 1990-2015.</a:t>
            </a:r>
            <a:endParaRPr lang="es-MX" sz="1600" dirty="0"/>
          </a:p>
        </p:txBody>
      </p:sp>
      <p:grpSp>
        <p:nvGrpSpPr>
          <p:cNvPr id="17" name="16 Grupo"/>
          <p:cNvGrpSpPr/>
          <p:nvPr/>
        </p:nvGrpSpPr>
        <p:grpSpPr>
          <a:xfrm>
            <a:off x="1187624" y="3356992"/>
            <a:ext cx="6912768" cy="2952328"/>
            <a:chOff x="827584" y="2938955"/>
            <a:chExt cx="7244336" cy="2866309"/>
          </a:xfrm>
        </p:grpSpPr>
        <p:pic>
          <p:nvPicPr>
            <p:cNvPr id="18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584" y="2938955"/>
              <a:ext cx="6884813" cy="28663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5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755"/>
            <a:stretch/>
          </p:blipFill>
          <p:spPr bwMode="auto">
            <a:xfrm>
              <a:off x="7524328" y="2938955"/>
              <a:ext cx="547592" cy="28663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19 Rectángulo"/>
            <p:cNvSpPr/>
            <p:nvPr/>
          </p:nvSpPr>
          <p:spPr>
            <a:xfrm>
              <a:off x="7596336" y="5013176"/>
              <a:ext cx="370078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1" name="20 CuadroTexto"/>
            <p:cNvSpPr txBox="1"/>
            <p:nvPr/>
          </p:nvSpPr>
          <p:spPr>
            <a:xfrm rot="16200000">
              <a:off x="7380892" y="4813121"/>
              <a:ext cx="8640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Black" panose="020B0A04020102020204" pitchFamily="34" charset="0"/>
                </a:rPr>
                <a:t>2014</a:t>
              </a:r>
            </a:p>
            <a:p>
              <a:r>
                <a:rPr lang="es-MX" sz="1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Black" panose="020B0A04020102020204" pitchFamily="34" charset="0"/>
                </a:rPr>
                <a:t>2015</a:t>
              </a:r>
              <a:endParaRPr lang="es-MX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3660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0321617"/>
              </p:ext>
            </p:extLst>
          </p:nvPr>
        </p:nvGraphicFramePr>
        <p:xfrm>
          <a:off x="467544" y="1758052"/>
          <a:ext cx="2952328" cy="280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/>
                <a:gridCol w="864096"/>
              </a:tblGrid>
              <a:tr h="455402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Enfermedades</a:t>
                      </a:r>
                      <a:r>
                        <a:rPr lang="es-MX" sz="1600" baseline="0" dirty="0" smtClean="0"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 asociadas</a:t>
                      </a:r>
                      <a:endParaRPr lang="es-MX" sz="1600" dirty="0">
                        <a:latin typeface="Leelawadee" panose="020B0502040204020203" pitchFamily="34" charset="-34"/>
                        <a:cs typeface="Leelawadee" panose="020B0502040204020203" pitchFamily="34" charset="-34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%</a:t>
                      </a:r>
                      <a:endParaRPr lang="es-MX" sz="2000" b="1" dirty="0">
                        <a:latin typeface="Leelawadee" panose="020B0502040204020203" pitchFamily="34" charset="-34"/>
                        <a:cs typeface="Leelawadee" panose="020B0502040204020203" pitchFamily="34" charset="-34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VIH/Sida</a:t>
                      </a:r>
                      <a:endParaRPr lang="es-MX" sz="1600" b="1" dirty="0">
                        <a:latin typeface="Leelawadee" panose="020B0502040204020203" pitchFamily="34" charset="-34"/>
                        <a:cs typeface="Leelawadee" panose="020B0502040204020203" pitchFamily="34" charset="-34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3.8</a:t>
                      </a:r>
                      <a:endParaRPr lang="es-MX" sz="1800" b="1" dirty="0">
                        <a:latin typeface="Leelawadee" panose="020B0502040204020203" pitchFamily="34" charset="-34"/>
                        <a:cs typeface="Leelawadee" panose="020B0502040204020203" pitchFamily="34" charset="-34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solidFill>
                            <a:srgbClr val="E42C39"/>
                          </a:solidFill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Diabetes</a:t>
                      </a:r>
                      <a:endParaRPr lang="es-MX" sz="1600" b="1" dirty="0">
                        <a:solidFill>
                          <a:srgbClr val="E42C39"/>
                        </a:solidFill>
                        <a:latin typeface="Leelawadee" panose="020B0502040204020203" pitchFamily="34" charset="-34"/>
                        <a:cs typeface="Leelawadee" panose="020B0502040204020203" pitchFamily="34" charset="-34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solidFill>
                            <a:srgbClr val="E42C39"/>
                          </a:solidFill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30.6</a:t>
                      </a:r>
                      <a:endParaRPr lang="es-MX" sz="1800" b="1" dirty="0">
                        <a:solidFill>
                          <a:srgbClr val="E42C39"/>
                        </a:solidFill>
                        <a:latin typeface="Leelawadee" panose="020B0502040204020203" pitchFamily="34" charset="-34"/>
                        <a:cs typeface="Leelawadee" panose="020B0502040204020203" pitchFamily="34" charset="-34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Desnutrición</a:t>
                      </a:r>
                      <a:endParaRPr lang="es-MX" sz="1600" b="1" dirty="0">
                        <a:latin typeface="Leelawadee" panose="020B0502040204020203" pitchFamily="34" charset="-34"/>
                        <a:cs typeface="Leelawadee" panose="020B0502040204020203" pitchFamily="34" charset="-34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10.3</a:t>
                      </a:r>
                      <a:endParaRPr lang="es-MX" sz="1800" b="1" dirty="0">
                        <a:latin typeface="Leelawadee" panose="020B0502040204020203" pitchFamily="34" charset="-34"/>
                        <a:cs typeface="Leelawadee" panose="020B0502040204020203" pitchFamily="34" charset="-34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Alcoholismo</a:t>
                      </a:r>
                      <a:endParaRPr lang="es-MX" sz="1600" b="1" dirty="0">
                        <a:latin typeface="Leelawadee" panose="020B0502040204020203" pitchFamily="34" charset="-34"/>
                        <a:cs typeface="Leelawadee" panose="020B0502040204020203" pitchFamily="34" charset="-34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4.5</a:t>
                      </a:r>
                      <a:endParaRPr lang="es-MX" sz="1800" b="1" dirty="0">
                        <a:latin typeface="Leelawadee" panose="020B0502040204020203" pitchFamily="34" charset="-34"/>
                        <a:cs typeface="Leelawadee" panose="020B0502040204020203" pitchFamily="34" charset="-34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Otras</a:t>
                      </a:r>
                      <a:endParaRPr lang="es-MX" sz="1600" b="1" dirty="0">
                        <a:latin typeface="Leelawadee" panose="020B0502040204020203" pitchFamily="34" charset="-34"/>
                        <a:cs typeface="Leelawadee" panose="020B0502040204020203" pitchFamily="34" charset="-34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0" dirty="0" smtClean="0"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15.1</a:t>
                      </a:r>
                      <a:endParaRPr lang="es-MX" sz="1800" b="0" dirty="0">
                        <a:latin typeface="Leelawadee" panose="020B0502040204020203" pitchFamily="34" charset="-34"/>
                        <a:cs typeface="Leelawadee" panose="020B0502040204020203" pitchFamily="34" charset="-34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Ninguna</a:t>
                      </a:r>
                      <a:endParaRPr lang="es-MX" sz="1600" b="1" dirty="0">
                        <a:latin typeface="Leelawadee" panose="020B0502040204020203" pitchFamily="34" charset="-34"/>
                        <a:cs typeface="Leelawadee" panose="020B0502040204020203" pitchFamily="34" charset="-34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35.7</a:t>
                      </a:r>
                      <a:endParaRPr lang="es-MX" sz="2000" b="1" dirty="0">
                        <a:latin typeface="Leelawadee" panose="020B0502040204020203" pitchFamily="34" charset="-34"/>
                        <a:cs typeface="Leelawadee" panose="020B0502040204020203" pitchFamily="34" charset="-34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" name="2 Gráfico"/>
          <p:cNvGraphicFramePr/>
          <p:nvPr>
            <p:extLst>
              <p:ext uri="{D42A27DB-BD31-4B8C-83A1-F6EECF244321}">
                <p14:modId xmlns:p14="http://schemas.microsoft.com/office/powerpoint/2010/main" val="2644484782"/>
              </p:ext>
            </p:extLst>
          </p:nvPr>
        </p:nvGraphicFramePr>
        <p:xfrm>
          <a:off x="2879304" y="1268760"/>
          <a:ext cx="6264696" cy="52161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3 Rectángulo"/>
          <p:cNvSpPr/>
          <p:nvPr/>
        </p:nvSpPr>
        <p:spPr>
          <a:xfrm>
            <a:off x="4210230" y="2492896"/>
            <a:ext cx="14013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3600" b="1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35.7</a:t>
            </a:r>
            <a:r>
              <a:rPr lang="es-MX" sz="28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%</a:t>
            </a:r>
            <a:endParaRPr lang="es-MX" sz="3600" b="1" dirty="0"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sp>
        <p:nvSpPr>
          <p:cNvPr id="5" name="1 Título"/>
          <p:cNvSpPr txBox="1"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MX" sz="2400" b="1" dirty="0" smtClean="0"/>
              <a:t>Enfermedades asociadas a </a:t>
            </a:r>
            <a:r>
              <a:rPr lang="es-MX" sz="2400" b="1" dirty="0" smtClean="0"/>
              <a:t>Tuberculosis</a:t>
            </a:r>
            <a:r>
              <a:rPr lang="es-MX" sz="2400" dirty="0" smtClean="0"/>
              <a:t>,</a:t>
            </a:r>
            <a:r>
              <a:rPr lang="es-MX" sz="2400" dirty="0" smtClean="0"/>
              <a:t/>
            </a:r>
            <a:br>
              <a:rPr lang="es-MX" sz="2400" dirty="0" smtClean="0"/>
            </a:br>
            <a:r>
              <a:rPr lang="es-MX" sz="2400" dirty="0" smtClean="0"/>
              <a:t>San Luis Potosí, 2017</a:t>
            </a:r>
            <a:endParaRPr lang="es-MX" sz="24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1708702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7 CuadroTexto"/>
          <p:cNvSpPr txBox="1"/>
          <p:nvPr/>
        </p:nvSpPr>
        <p:spPr>
          <a:xfrm>
            <a:off x="0" y="6351711"/>
            <a:ext cx="7056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Fuente: Plataforma Sistema Nacional de Vigilancia Epidemiológica</a:t>
            </a:r>
          </a:p>
          <a:p>
            <a:r>
              <a:rPr lang="es-MX" sz="1200" dirty="0" smtClean="0"/>
              <a:t>Módulo de Tuberculosis</a:t>
            </a:r>
          </a:p>
        </p:txBody>
      </p:sp>
    </p:spTree>
    <p:extLst>
      <p:ext uri="{BB962C8B-B14F-4D97-AF65-F5344CB8AC3E}">
        <p14:creationId xmlns:p14="http://schemas.microsoft.com/office/powerpoint/2010/main" val="141773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MX" sz="2400" b="1" dirty="0" smtClean="0"/>
              <a:t>Detecciones de VIH y DM en personas con TB</a:t>
            </a:r>
            <a:r>
              <a:rPr lang="es-MX" sz="2400" dirty="0" smtClean="0"/>
              <a:t>,</a:t>
            </a:r>
            <a:br>
              <a:rPr lang="es-MX" sz="2400" dirty="0" smtClean="0"/>
            </a:br>
            <a:r>
              <a:rPr lang="es-MX" sz="2400" dirty="0" smtClean="0"/>
              <a:t>Sectorial, San Luis Potosí, 2017</a:t>
            </a:r>
            <a:endParaRPr lang="es-MX" sz="2400" dirty="0"/>
          </a:p>
        </p:txBody>
      </p:sp>
      <p:sp>
        <p:nvSpPr>
          <p:cNvPr id="3" name="CuadroTexto 2"/>
          <p:cNvSpPr txBox="1"/>
          <p:nvPr/>
        </p:nvSpPr>
        <p:spPr>
          <a:xfrm>
            <a:off x="460552" y="1797784"/>
            <a:ext cx="41089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u="sng" dirty="0" smtClean="0">
                <a:solidFill>
                  <a:srgbClr val="7030A0"/>
                </a:solidFill>
                <a:latin typeface="Trebuchet MS" panose="020B0603020202020204" pitchFamily="34" charset="0"/>
              </a:rPr>
              <a:t>Detección de VIH </a:t>
            </a:r>
          </a:p>
          <a:p>
            <a:pPr algn="ctr"/>
            <a:r>
              <a:rPr lang="es-MX" sz="2000" b="1" u="sng" dirty="0" smtClean="0">
                <a:solidFill>
                  <a:srgbClr val="7030A0"/>
                </a:solidFill>
                <a:latin typeface="Trebuchet MS" panose="020B0603020202020204" pitchFamily="34" charset="0"/>
              </a:rPr>
              <a:t>en mayores </a:t>
            </a:r>
            <a:r>
              <a:rPr lang="es-MX" sz="2000" b="1" u="sng" dirty="0">
                <a:solidFill>
                  <a:srgbClr val="7030A0"/>
                </a:solidFill>
                <a:latin typeface="Trebuchet MS" panose="020B0603020202020204" pitchFamily="34" charset="0"/>
              </a:rPr>
              <a:t>de 15 años</a:t>
            </a:r>
          </a:p>
        </p:txBody>
      </p:sp>
      <p:sp>
        <p:nvSpPr>
          <p:cNvPr id="4" name="CuadroTexto 12"/>
          <p:cNvSpPr txBox="1"/>
          <p:nvPr/>
        </p:nvSpPr>
        <p:spPr>
          <a:xfrm>
            <a:off x="5527356" y="1797784"/>
            <a:ext cx="29081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2000" b="1" u="sng" dirty="0">
                <a:solidFill>
                  <a:schemeClr val="accent5">
                    <a:lumMod val="75000"/>
                  </a:schemeClr>
                </a:solidFill>
                <a:latin typeface="Trebuchet MS" panose="020B0603020202020204" pitchFamily="34" charset="0"/>
              </a:rPr>
              <a:t>Detección de </a:t>
            </a:r>
            <a:r>
              <a:rPr lang="es-MX" sz="2000" b="1" u="sng" dirty="0" smtClean="0">
                <a:solidFill>
                  <a:schemeClr val="accent5">
                    <a:lumMod val="75000"/>
                  </a:schemeClr>
                </a:solidFill>
                <a:latin typeface="Trebuchet MS" panose="020B0603020202020204" pitchFamily="34" charset="0"/>
              </a:rPr>
              <a:t>DM </a:t>
            </a:r>
            <a:endParaRPr lang="es-MX" sz="2000" b="1" u="sng" dirty="0">
              <a:solidFill>
                <a:schemeClr val="accent5">
                  <a:lumMod val="75000"/>
                </a:schemeClr>
              </a:solidFill>
              <a:latin typeface="Trebuchet MS" panose="020B0603020202020204" pitchFamily="34" charset="0"/>
            </a:endParaRPr>
          </a:p>
          <a:p>
            <a:pPr algn="ctr"/>
            <a:r>
              <a:rPr lang="es-MX" sz="2000" b="1" u="sng" dirty="0">
                <a:solidFill>
                  <a:schemeClr val="accent5">
                    <a:lumMod val="75000"/>
                  </a:schemeClr>
                </a:solidFill>
                <a:latin typeface="Trebuchet MS" panose="020B0603020202020204" pitchFamily="34" charset="0"/>
              </a:rPr>
              <a:t>en Mayores de 20 años</a:t>
            </a:r>
          </a:p>
        </p:txBody>
      </p:sp>
      <p:sp>
        <p:nvSpPr>
          <p:cNvPr id="5" name="11 CuadroTexto"/>
          <p:cNvSpPr txBox="1">
            <a:spLocks noChangeArrowheads="1"/>
          </p:cNvSpPr>
          <p:nvPr/>
        </p:nvSpPr>
        <p:spPr bwMode="auto">
          <a:xfrm>
            <a:off x="611560" y="2783903"/>
            <a:ext cx="388843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es-MX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  <a:ea typeface="Ebrima" panose="02000000000000000000" pitchFamily="2" charset="0"/>
                <a:cs typeface="Ebrima" panose="02000000000000000000" pitchFamily="2" charset="0"/>
              </a:rPr>
              <a:t>Pruebas </a:t>
            </a:r>
            <a:r>
              <a:rPr lang="es-MX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  <a:ea typeface="Ebrima" panose="02000000000000000000" pitchFamily="2" charset="0"/>
                <a:cs typeface="Ebrima" panose="02000000000000000000" pitchFamily="2" charset="0"/>
              </a:rPr>
              <a:t>realizadas 429: </a:t>
            </a:r>
            <a:endParaRPr lang="es-MX" sz="2000" b="1" dirty="0">
              <a:solidFill>
                <a:schemeClr val="tx1">
                  <a:lumMod val="95000"/>
                  <a:lumOff val="5000"/>
                </a:schemeClr>
              </a:solidFill>
              <a:latin typeface="Trebuchet MS" panose="020B0603020202020204" pitchFamily="34" charset="0"/>
              <a:ea typeface="Ebrima" panose="02000000000000000000" pitchFamily="2" charset="0"/>
              <a:cs typeface="Ebrima" panose="02000000000000000000" pitchFamily="2" charset="0"/>
            </a:endParaRPr>
          </a:p>
          <a:p>
            <a:pPr eaLnBrk="0" hangingPunct="0">
              <a:defRPr/>
            </a:pPr>
            <a:r>
              <a:rPr lang="es-MX" sz="2000" b="1" dirty="0" smtClean="0">
                <a:solidFill>
                  <a:srgbClr val="C00000"/>
                </a:solidFill>
                <a:latin typeface="Trebuchet MS" panose="020B0603020202020204" pitchFamily="34" charset="0"/>
                <a:ea typeface="Ebrima" panose="02000000000000000000" pitchFamily="2" charset="0"/>
                <a:cs typeface="Ebrima" panose="02000000000000000000" pitchFamily="2" charset="0"/>
              </a:rPr>
              <a:t>Positivas</a:t>
            </a:r>
            <a:r>
              <a:rPr lang="es-MX" sz="2000" b="1" dirty="0">
                <a:solidFill>
                  <a:srgbClr val="C00000"/>
                </a:solidFill>
                <a:latin typeface="Trebuchet MS" panose="020B0603020202020204" pitchFamily="34" charset="0"/>
                <a:ea typeface="Ebrima" panose="02000000000000000000" pitchFamily="2" charset="0"/>
                <a:cs typeface="Ebrima" panose="02000000000000000000" pitchFamily="2" charset="0"/>
              </a:rPr>
              <a:t>: </a:t>
            </a:r>
            <a:r>
              <a:rPr lang="es-MX" sz="2000" b="1" dirty="0" smtClean="0">
                <a:solidFill>
                  <a:srgbClr val="C00000"/>
                </a:solidFill>
                <a:latin typeface="Trebuchet MS" panose="020B0603020202020204" pitchFamily="34" charset="0"/>
                <a:ea typeface="Ebrima" panose="02000000000000000000" pitchFamily="2" charset="0"/>
                <a:cs typeface="Ebrima" panose="02000000000000000000" pitchFamily="2" charset="0"/>
              </a:rPr>
              <a:t>16 (3.7%)</a:t>
            </a:r>
          </a:p>
          <a:p>
            <a:pPr eaLnBrk="0" hangingPunct="0">
              <a:defRPr/>
            </a:pPr>
            <a:r>
              <a:rPr lang="es-MX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  <a:ea typeface="Ebrima" panose="02000000000000000000" pitchFamily="2" charset="0"/>
                <a:cs typeface="Ebrima" panose="02000000000000000000" pitchFamily="2" charset="0"/>
              </a:rPr>
              <a:t>Negativas</a:t>
            </a:r>
            <a:r>
              <a:rPr lang="es-MX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  <a:ea typeface="Ebrima" panose="02000000000000000000" pitchFamily="2" charset="0"/>
                <a:cs typeface="Ebrima" panose="02000000000000000000" pitchFamily="2" charset="0"/>
              </a:rPr>
              <a:t>: </a:t>
            </a:r>
            <a:r>
              <a:rPr lang="es-MX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  <a:ea typeface="Ebrima" panose="02000000000000000000" pitchFamily="2" charset="0"/>
                <a:cs typeface="Ebrima" panose="02000000000000000000" pitchFamily="2" charset="0"/>
              </a:rPr>
              <a:t>16,863</a:t>
            </a:r>
            <a:endParaRPr lang="es-MX" sz="2000" b="1" dirty="0">
              <a:solidFill>
                <a:schemeClr val="tx1">
                  <a:lumMod val="95000"/>
                  <a:lumOff val="5000"/>
                </a:schemeClr>
              </a:solidFill>
              <a:latin typeface="Trebuchet MS" panose="020B0603020202020204" pitchFamily="34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562366" y="4089846"/>
            <a:ext cx="3649594" cy="9541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Cobertura de detección de VIH en casos de TB</a:t>
            </a:r>
          </a:p>
          <a:p>
            <a:pPr algn="ctr"/>
            <a:r>
              <a:rPr lang="es-MX" sz="2000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100 %</a:t>
            </a:r>
          </a:p>
        </p:txBody>
      </p:sp>
      <p:sp>
        <p:nvSpPr>
          <p:cNvPr id="7" name="11 CuadroTexto"/>
          <p:cNvSpPr txBox="1">
            <a:spLocks noChangeArrowheads="1"/>
          </p:cNvSpPr>
          <p:nvPr/>
        </p:nvSpPr>
        <p:spPr bwMode="auto">
          <a:xfrm>
            <a:off x="5099546" y="2788325"/>
            <a:ext cx="372092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es-MX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</a:rPr>
              <a:t>Pruebas realizadas </a:t>
            </a:r>
            <a:r>
              <a:rPr lang="es-MX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</a:rPr>
              <a:t>351: </a:t>
            </a:r>
            <a:endParaRPr lang="es-MX" sz="2000" b="1" dirty="0">
              <a:solidFill>
                <a:schemeClr val="tx1">
                  <a:lumMod val="95000"/>
                  <a:lumOff val="5000"/>
                </a:schemeClr>
              </a:solidFill>
              <a:latin typeface="Trebuchet MS" panose="020B0603020202020204" pitchFamily="34" charset="0"/>
            </a:endParaRPr>
          </a:p>
          <a:p>
            <a:pPr eaLnBrk="0" hangingPunct="0">
              <a:defRPr/>
            </a:pPr>
            <a:r>
              <a:rPr lang="es-MX" sz="2000" b="1" dirty="0" smtClean="0">
                <a:solidFill>
                  <a:srgbClr val="0070C0"/>
                </a:solidFill>
                <a:latin typeface="Trebuchet MS" panose="020B0603020202020204" pitchFamily="34" charset="0"/>
              </a:rPr>
              <a:t>Positivas</a:t>
            </a:r>
            <a:r>
              <a:rPr lang="es-MX" sz="2000" b="1" dirty="0">
                <a:solidFill>
                  <a:srgbClr val="0070C0"/>
                </a:solidFill>
                <a:latin typeface="Trebuchet MS" panose="020B0603020202020204" pitchFamily="34" charset="0"/>
              </a:rPr>
              <a:t>: </a:t>
            </a:r>
            <a:r>
              <a:rPr lang="es-MX" sz="2000" b="1" dirty="0" smtClean="0">
                <a:solidFill>
                  <a:srgbClr val="0070C0"/>
                </a:solidFill>
                <a:latin typeface="Trebuchet MS" panose="020B0603020202020204" pitchFamily="34" charset="0"/>
              </a:rPr>
              <a:t>62 (17.7%)</a:t>
            </a:r>
            <a:endParaRPr lang="es-MX" sz="2000" b="1" dirty="0">
              <a:solidFill>
                <a:srgbClr val="0070C0"/>
              </a:solidFill>
              <a:latin typeface="Trebuchet MS" panose="020B0603020202020204" pitchFamily="34" charset="0"/>
            </a:endParaRPr>
          </a:p>
          <a:p>
            <a:pPr eaLnBrk="0" hangingPunct="0">
              <a:defRPr/>
            </a:pPr>
            <a:r>
              <a:rPr lang="es-MX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</a:rPr>
              <a:t>Negativas: </a:t>
            </a:r>
            <a:r>
              <a:rPr lang="es-MX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anose="020B0603020202020204" pitchFamily="34" charset="0"/>
              </a:rPr>
              <a:t>289</a:t>
            </a:r>
            <a:endParaRPr lang="es-MX" sz="2000" b="1" dirty="0">
              <a:solidFill>
                <a:schemeClr val="tx1">
                  <a:lumMod val="95000"/>
                  <a:lumOff val="5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11 Rectángulo"/>
          <p:cNvSpPr/>
          <p:nvPr/>
        </p:nvSpPr>
        <p:spPr>
          <a:xfrm>
            <a:off x="5041991" y="4089846"/>
            <a:ext cx="3706473" cy="9541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Cobertura de detección de DM en casos de TB</a:t>
            </a:r>
          </a:p>
          <a:p>
            <a:pPr algn="ctr"/>
            <a:r>
              <a:rPr lang="es-MX" sz="2000" b="1" dirty="0" smtClean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100 %</a:t>
            </a:r>
            <a:endParaRPr lang="es-MX" sz="2000" dirty="0">
              <a:solidFill>
                <a:schemeClr val="bg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1708702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9 CuadroTexto"/>
          <p:cNvSpPr txBox="1"/>
          <p:nvPr/>
        </p:nvSpPr>
        <p:spPr>
          <a:xfrm>
            <a:off x="1783189" y="6151076"/>
            <a:ext cx="7056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200" dirty="0" smtClean="0"/>
              <a:t>Fuente: Plataforma Sistema Nacional de Vigilancia Epidemiológica</a:t>
            </a:r>
          </a:p>
          <a:p>
            <a:pPr algn="r"/>
            <a:r>
              <a:rPr lang="es-MX" sz="1200" dirty="0" smtClean="0"/>
              <a:t>Módulo de Tuberculosis</a:t>
            </a:r>
          </a:p>
        </p:txBody>
      </p:sp>
    </p:spTree>
    <p:extLst>
      <p:ext uri="{BB962C8B-B14F-4D97-AF65-F5344CB8AC3E}">
        <p14:creationId xmlns:p14="http://schemas.microsoft.com/office/powerpoint/2010/main" val="43042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Gráfico"/>
          <p:cNvGraphicFramePr/>
          <p:nvPr>
            <p:extLst>
              <p:ext uri="{D42A27DB-BD31-4B8C-83A1-F6EECF244321}">
                <p14:modId xmlns:p14="http://schemas.microsoft.com/office/powerpoint/2010/main" val="22533112"/>
              </p:ext>
            </p:extLst>
          </p:nvPr>
        </p:nvGraphicFramePr>
        <p:xfrm>
          <a:off x="395536" y="1412776"/>
          <a:ext cx="8352928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1 Título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MX" sz="2400" b="1" dirty="0" smtClean="0"/>
              <a:t>Lugar de detección,</a:t>
            </a:r>
            <a:br>
              <a:rPr lang="es-MX" sz="2400" b="1" dirty="0" smtClean="0"/>
            </a:br>
            <a:r>
              <a:rPr lang="es-MX" sz="2400" dirty="0" smtClean="0"/>
              <a:t>Sectorial, San Luis Potosí, 2017</a:t>
            </a:r>
            <a:endParaRPr lang="es-MX" sz="24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1708702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8 CuadroTexto"/>
          <p:cNvSpPr txBox="1"/>
          <p:nvPr/>
        </p:nvSpPr>
        <p:spPr>
          <a:xfrm>
            <a:off x="1403648" y="5642084"/>
            <a:ext cx="1152128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accent2">
                    <a:lumMod val="7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59.5</a:t>
            </a:r>
            <a:r>
              <a:rPr lang="es-MX" sz="2000" b="1" dirty="0" smtClean="0">
                <a:solidFill>
                  <a:schemeClr val="accent2">
                    <a:lumMod val="7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%</a:t>
            </a:r>
            <a:endParaRPr lang="es-MX" sz="2000" b="1" dirty="0">
              <a:solidFill>
                <a:schemeClr val="accent2">
                  <a:lumMod val="75000"/>
                </a:schemeClr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3419872" y="5570076"/>
            <a:ext cx="1152128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s-MX" sz="2800" b="1" dirty="0">
                <a:solidFill>
                  <a:schemeClr val="accent2">
                    <a:lumMod val="7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0</a:t>
            </a:r>
            <a:r>
              <a:rPr lang="es-MX" sz="2800" b="1" dirty="0" smtClean="0">
                <a:solidFill>
                  <a:schemeClr val="accent2">
                    <a:lumMod val="7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.5</a:t>
            </a:r>
            <a:r>
              <a:rPr lang="es-MX" sz="2000" b="1" dirty="0" smtClean="0">
                <a:solidFill>
                  <a:schemeClr val="accent2">
                    <a:lumMod val="7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%</a:t>
            </a:r>
            <a:endParaRPr lang="es-MX" sz="2000" b="1" dirty="0">
              <a:solidFill>
                <a:schemeClr val="accent2">
                  <a:lumMod val="75000"/>
                </a:schemeClr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5508104" y="5570076"/>
            <a:ext cx="1152128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accent2">
                    <a:lumMod val="7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39.6</a:t>
            </a:r>
            <a:r>
              <a:rPr lang="es-MX" sz="2000" b="1" dirty="0" smtClean="0">
                <a:solidFill>
                  <a:schemeClr val="accent2">
                    <a:lumMod val="7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%</a:t>
            </a:r>
            <a:endParaRPr lang="es-MX" sz="2000" b="1" dirty="0">
              <a:solidFill>
                <a:schemeClr val="accent2">
                  <a:lumMod val="75000"/>
                </a:schemeClr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7280717" y="5559623"/>
            <a:ext cx="963691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s-MX" sz="2800" b="1" dirty="0">
                <a:solidFill>
                  <a:schemeClr val="accent2">
                    <a:lumMod val="7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0</a:t>
            </a:r>
            <a:r>
              <a:rPr lang="es-MX" sz="2800" b="1" dirty="0" smtClean="0">
                <a:solidFill>
                  <a:schemeClr val="accent2">
                    <a:lumMod val="7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.5</a:t>
            </a:r>
            <a:r>
              <a:rPr lang="es-MX" sz="2000" b="1" dirty="0" smtClean="0">
                <a:solidFill>
                  <a:schemeClr val="accent2">
                    <a:lumMod val="75000"/>
                  </a:schemeClr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%</a:t>
            </a:r>
            <a:endParaRPr lang="es-MX" sz="2000" b="1" dirty="0">
              <a:solidFill>
                <a:schemeClr val="accent2">
                  <a:lumMod val="75000"/>
                </a:schemeClr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547664" y="3400344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>
                <a:solidFill>
                  <a:schemeClr val="bg1"/>
                </a:solidFill>
              </a:rPr>
              <a:t>61.8 </a:t>
            </a:r>
            <a:r>
              <a:rPr lang="es-MX" sz="1600" b="1" dirty="0" smtClean="0">
                <a:solidFill>
                  <a:schemeClr val="bg1"/>
                </a:solidFill>
              </a:rPr>
              <a:t>%</a:t>
            </a:r>
            <a:endParaRPr lang="es-MX" sz="1600" b="1" dirty="0">
              <a:solidFill>
                <a:schemeClr val="bg1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3419872" y="3559855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>
                <a:solidFill>
                  <a:schemeClr val="bg1"/>
                </a:solidFill>
              </a:rPr>
              <a:t>49.1 </a:t>
            </a:r>
            <a:r>
              <a:rPr lang="es-MX" sz="1600" b="1" dirty="0" smtClean="0">
                <a:solidFill>
                  <a:schemeClr val="bg1"/>
                </a:solidFill>
              </a:rPr>
              <a:t>%</a:t>
            </a:r>
            <a:endParaRPr lang="es-MX" sz="1600" b="1" dirty="0">
              <a:solidFill>
                <a:schemeClr val="bg1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5391675" y="3559855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>
                <a:solidFill>
                  <a:schemeClr val="bg1"/>
                </a:solidFill>
              </a:rPr>
              <a:t>45.0 </a:t>
            </a:r>
            <a:r>
              <a:rPr lang="es-MX" sz="1600" b="1" dirty="0" smtClean="0">
                <a:solidFill>
                  <a:schemeClr val="bg1"/>
                </a:solidFill>
              </a:rPr>
              <a:t>%</a:t>
            </a:r>
            <a:endParaRPr lang="es-MX" sz="1600" b="1" dirty="0">
              <a:solidFill>
                <a:schemeClr val="bg1"/>
              </a:solidFill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7263883" y="3200289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>
                <a:solidFill>
                  <a:schemeClr val="bg1"/>
                </a:solidFill>
              </a:rPr>
              <a:t>77.8 </a:t>
            </a:r>
            <a:r>
              <a:rPr lang="es-MX" sz="1600" b="1" dirty="0" smtClean="0">
                <a:solidFill>
                  <a:schemeClr val="bg1"/>
                </a:solidFill>
              </a:rPr>
              <a:t>%</a:t>
            </a:r>
            <a:endParaRPr lang="es-MX" sz="1600" b="1" dirty="0">
              <a:solidFill>
                <a:schemeClr val="bg1"/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1783189" y="6351711"/>
            <a:ext cx="7056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200" dirty="0" smtClean="0"/>
              <a:t>Fuente: Plataforma Sistema Nacional de Vigilancia Epidemiológica</a:t>
            </a:r>
          </a:p>
          <a:p>
            <a:pPr algn="r"/>
            <a:r>
              <a:rPr lang="es-MX" sz="1200" dirty="0" smtClean="0"/>
              <a:t>Módulo de Tuberculosis</a:t>
            </a:r>
          </a:p>
        </p:txBody>
      </p:sp>
    </p:spTree>
    <p:extLst>
      <p:ext uri="{BB962C8B-B14F-4D97-AF65-F5344CB8AC3E}">
        <p14:creationId xmlns:p14="http://schemas.microsoft.com/office/powerpoint/2010/main" val="230413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7740352" y="4407495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solidFill>
                  <a:srgbClr val="C0000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73.1</a:t>
            </a:r>
            <a:r>
              <a:rPr lang="es-MX" b="1" dirty="0" smtClean="0">
                <a:solidFill>
                  <a:srgbClr val="C0000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%</a:t>
            </a:r>
            <a:endParaRPr lang="es-MX" b="1" dirty="0">
              <a:solidFill>
                <a:srgbClr val="C00000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7740352" y="3645024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solidFill>
                  <a:srgbClr val="C0000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66.0</a:t>
            </a:r>
            <a:r>
              <a:rPr lang="es-MX" b="1" dirty="0" smtClean="0">
                <a:solidFill>
                  <a:srgbClr val="C0000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%</a:t>
            </a:r>
            <a:endParaRPr lang="es-MX" b="1" dirty="0">
              <a:solidFill>
                <a:srgbClr val="C00000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7740352" y="2895327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solidFill>
                  <a:srgbClr val="C0000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60.0</a:t>
            </a:r>
            <a:r>
              <a:rPr lang="es-MX" b="1" dirty="0" smtClean="0">
                <a:solidFill>
                  <a:srgbClr val="C0000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%</a:t>
            </a:r>
            <a:endParaRPr lang="es-MX" b="1" dirty="0">
              <a:solidFill>
                <a:srgbClr val="C00000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7740352" y="2060848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solidFill>
                  <a:srgbClr val="C0000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66.0</a:t>
            </a:r>
            <a:r>
              <a:rPr lang="es-MX" b="1" dirty="0" smtClean="0">
                <a:solidFill>
                  <a:srgbClr val="C0000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%</a:t>
            </a:r>
            <a:endParaRPr lang="es-MX" b="1" dirty="0">
              <a:solidFill>
                <a:srgbClr val="C00000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7" name="1 Título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MX" sz="2400" dirty="0" smtClean="0"/>
              <a:t>Oportunidad Diagnóstica casos nuevos TB Pulmonar,</a:t>
            </a:r>
            <a:br>
              <a:rPr lang="es-MX" sz="2400" dirty="0" smtClean="0"/>
            </a:br>
            <a:r>
              <a:rPr lang="es-MX" sz="2400" dirty="0" smtClean="0"/>
              <a:t>Sectorial, San Luis Potosí, 2017</a:t>
            </a:r>
            <a:endParaRPr lang="es-MX" sz="24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1708702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9" name="8 Gráfico"/>
          <p:cNvGraphicFramePr/>
          <p:nvPr>
            <p:extLst>
              <p:ext uri="{D42A27DB-BD31-4B8C-83A1-F6EECF244321}">
                <p14:modId xmlns:p14="http://schemas.microsoft.com/office/powerpoint/2010/main" val="3770239701"/>
              </p:ext>
            </p:extLst>
          </p:nvPr>
        </p:nvGraphicFramePr>
        <p:xfrm>
          <a:off x="390952" y="1858665"/>
          <a:ext cx="756084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9 CuadroTexto"/>
          <p:cNvSpPr txBox="1"/>
          <p:nvPr/>
        </p:nvSpPr>
        <p:spPr>
          <a:xfrm>
            <a:off x="1835696" y="6343565"/>
            <a:ext cx="7056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200" dirty="0" smtClean="0"/>
              <a:t>Fuente: Plataforma Sistema Nacional de Vigilancia Epidemiológica</a:t>
            </a:r>
          </a:p>
          <a:p>
            <a:pPr algn="r"/>
            <a:r>
              <a:rPr lang="es-MX" sz="1200" dirty="0" smtClean="0"/>
              <a:t>Módulo de Tuberculosis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1043608" y="5919663"/>
            <a:ext cx="2349882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s-MX" sz="2400" b="1" dirty="0" smtClean="0">
                <a:solidFill>
                  <a:srgbClr val="C0000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Estatal 68.03</a:t>
            </a:r>
            <a:r>
              <a:rPr lang="es-MX" b="1" dirty="0" smtClean="0">
                <a:solidFill>
                  <a:srgbClr val="C00000"/>
                </a:solidFill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%</a:t>
            </a:r>
            <a:endParaRPr lang="es-MX" b="1" dirty="0">
              <a:solidFill>
                <a:srgbClr val="C00000"/>
              </a:solidFill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776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MX" sz="2400" b="1" dirty="0" smtClean="0"/>
              <a:t>Casos diagnosticados de </a:t>
            </a:r>
            <a:r>
              <a:rPr lang="es-MX" sz="2400" b="1" dirty="0" smtClean="0"/>
              <a:t/>
            </a:r>
            <a:br>
              <a:rPr lang="es-MX" sz="2400" b="1" dirty="0" smtClean="0"/>
            </a:br>
            <a:r>
              <a:rPr lang="es-MX" sz="2400" b="1" dirty="0" smtClean="0"/>
              <a:t>Tuberculosis Farmacorresistente</a:t>
            </a:r>
            <a:r>
              <a:rPr lang="es-MX" sz="2400" dirty="0" smtClean="0"/>
              <a:t>,</a:t>
            </a:r>
            <a:r>
              <a:rPr lang="es-MX" sz="2400" dirty="0" smtClean="0"/>
              <a:t/>
            </a:r>
            <a:br>
              <a:rPr lang="es-MX" sz="2400" dirty="0" smtClean="0"/>
            </a:br>
            <a:r>
              <a:rPr lang="es-MX" sz="2000" dirty="0" smtClean="0"/>
              <a:t>México, 2010-2017.</a:t>
            </a:r>
            <a:endParaRPr lang="es-MX" sz="20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1708702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Imagen 10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4238" y="1249042"/>
            <a:ext cx="6679894" cy="2251966"/>
          </a:xfrm>
          <a:prstGeom prst="rect">
            <a:avLst/>
          </a:prstGeom>
        </p:spPr>
      </p:pic>
      <p:pic>
        <p:nvPicPr>
          <p:cNvPr id="5" name="Imagen 1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28" y="3284636"/>
            <a:ext cx="4602879" cy="3456732"/>
          </a:xfrm>
          <a:prstGeom prst="rect">
            <a:avLst/>
          </a:prstGeom>
        </p:spPr>
      </p:pic>
      <p:sp>
        <p:nvSpPr>
          <p:cNvPr id="6" name="CuadroTexto 125"/>
          <p:cNvSpPr txBox="1"/>
          <p:nvPr/>
        </p:nvSpPr>
        <p:spPr>
          <a:xfrm>
            <a:off x="5799382" y="3944368"/>
            <a:ext cx="2517034" cy="1877437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3600" b="1" dirty="0" smtClean="0"/>
              <a:t>9</a:t>
            </a:r>
            <a:r>
              <a:rPr lang="es-MX" sz="2400" b="1" dirty="0" smtClean="0"/>
              <a:t> estados concentran </a:t>
            </a:r>
            <a:r>
              <a:rPr lang="es-MX" sz="2400" b="1" dirty="0" smtClean="0"/>
              <a:t>el </a:t>
            </a:r>
          </a:p>
          <a:p>
            <a:pPr algn="ctr"/>
            <a:r>
              <a:rPr lang="es-MX" sz="2400" b="1" dirty="0" smtClean="0"/>
              <a:t> </a:t>
            </a:r>
            <a:r>
              <a:rPr lang="es-MX" sz="3200" b="1" dirty="0" smtClean="0"/>
              <a:t>73%  </a:t>
            </a:r>
            <a:r>
              <a:rPr lang="es-MX" sz="2400" b="1" dirty="0" smtClean="0"/>
              <a:t>del total </a:t>
            </a:r>
          </a:p>
          <a:p>
            <a:pPr algn="ctr"/>
            <a:r>
              <a:rPr lang="es-MX" sz="2400" b="1" dirty="0" smtClean="0"/>
              <a:t>nacional </a:t>
            </a:r>
            <a:endParaRPr lang="es-MX" sz="2400" b="1" dirty="0"/>
          </a:p>
        </p:txBody>
      </p:sp>
      <p:sp>
        <p:nvSpPr>
          <p:cNvPr id="7" name="6 CuadroTexto"/>
          <p:cNvSpPr txBox="1"/>
          <p:nvPr/>
        </p:nvSpPr>
        <p:spPr>
          <a:xfrm>
            <a:off x="1979712" y="6381328"/>
            <a:ext cx="7056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200" dirty="0" smtClean="0"/>
              <a:t>Fuente: Plataforma Sistema Nacional de Vigilancia Epidemiológica</a:t>
            </a:r>
          </a:p>
          <a:p>
            <a:pPr algn="r"/>
            <a:r>
              <a:rPr lang="es-MX" sz="1200" dirty="0" smtClean="0"/>
              <a:t>Módulo de Tuberculosis</a:t>
            </a:r>
          </a:p>
        </p:txBody>
      </p:sp>
    </p:spTree>
    <p:extLst>
      <p:ext uri="{BB962C8B-B14F-4D97-AF65-F5344CB8AC3E}">
        <p14:creationId xmlns:p14="http://schemas.microsoft.com/office/powerpoint/2010/main" val="141773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MX" sz="2400" dirty="0" smtClean="0"/>
              <a:t>Casos diagnosticados de TB FR,</a:t>
            </a:r>
            <a:br>
              <a:rPr lang="es-MX" sz="2400" dirty="0" smtClean="0"/>
            </a:br>
            <a:r>
              <a:rPr lang="es-MX" sz="2400" dirty="0" smtClean="0"/>
              <a:t>San Luis Potosí, </a:t>
            </a:r>
            <a:r>
              <a:rPr lang="es-MX" sz="2400" dirty="0" smtClean="0"/>
              <a:t>2012-2018*.</a:t>
            </a:r>
            <a:endParaRPr lang="es-MX" sz="24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1708702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4 Gráfico"/>
          <p:cNvGraphicFramePr/>
          <p:nvPr>
            <p:extLst>
              <p:ext uri="{D42A27DB-BD31-4B8C-83A1-F6EECF244321}">
                <p14:modId xmlns:p14="http://schemas.microsoft.com/office/powerpoint/2010/main" val="108384288"/>
              </p:ext>
            </p:extLst>
          </p:nvPr>
        </p:nvGraphicFramePr>
        <p:xfrm>
          <a:off x="611560" y="1412776"/>
          <a:ext cx="8208912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609622" y="1422068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>
                <a:solidFill>
                  <a:srgbClr val="C5315F"/>
                </a:solidFill>
              </a:rPr>
              <a:t>Total: 18</a:t>
            </a:r>
            <a:endParaRPr lang="es-MX" sz="2000" b="1" dirty="0">
              <a:solidFill>
                <a:srgbClr val="C5315F"/>
              </a:solidFill>
            </a:endParaRPr>
          </a:p>
        </p:txBody>
      </p:sp>
      <p:graphicFrame>
        <p:nvGraphicFramePr>
          <p:cNvPr id="7" name="6 Gráfico"/>
          <p:cNvGraphicFramePr/>
          <p:nvPr>
            <p:extLst>
              <p:ext uri="{D42A27DB-BD31-4B8C-83A1-F6EECF244321}">
                <p14:modId xmlns:p14="http://schemas.microsoft.com/office/powerpoint/2010/main" val="1793244020"/>
              </p:ext>
            </p:extLst>
          </p:nvPr>
        </p:nvGraphicFramePr>
        <p:xfrm>
          <a:off x="-58242" y="4385192"/>
          <a:ext cx="3787875" cy="2348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7 Rectángulo"/>
          <p:cNvSpPr/>
          <p:nvPr/>
        </p:nvSpPr>
        <p:spPr>
          <a:xfrm>
            <a:off x="2123728" y="4541058"/>
            <a:ext cx="8851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000" b="1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27.8</a:t>
            </a:r>
            <a:r>
              <a:rPr lang="es-MX" sz="16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%</a:t>
            </a:r>
            <a:endParaRPr lang="es-MX" sz="2000" b="1" dirty="0"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683568" y="5631631"/>
            <a:ext cx="9861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b="1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72.2</a:t>
            </a:r>
            <a:r>
              <a:rPr lang="es-MX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%</a:t>
            </a:r>
            <a:endParaRPr lang="es-MX" sz="2400" b="1" dirty="0"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graphicFrame>
        <p:nvGraphicFramePr>
          <p:cNvPr id="10" name="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2927661"/>
              </p:ext>
            </p:extLst>
          </p:nvPr>
        </p:nvGraphicFramePr>
        <p:xfrm>
          <a:off x="4355976" y="4125103"/>
          <a:ext cx="3096344" cy="17373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88232"/>
                <a:gridCol w="100811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Enfermedades asociadas</a:t>
                      </a:r>
                      <a:endParaRPr lang="es-MX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%</a:t>
                      </a:r>
                      <a:endParaRPr lang="es-MX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r>
                        <a:rPr lang="es-MX" b="1" dirty="0" smtClean="0">
                          <a:solidFill>
                            <a:srgbClr val="E42C39"/>
                          </a:solidFill>
                        </a:rPr>
                        <a:t>Diabetes Mellitus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/>
                        <a:t>84.6</a:t>
                      </a:r>
                      <a:endParaRPr lang="es-MX" sz="1800" b="1" dirty="0"/>
                    </a:p>
                  </a:txBody>
                  <a:tcPr>
                    <a:noFill/>
                  </a:tcPr>
                </a:tc>
              </a:tr>
              <a:tr h="324000">
                <a:tc>
                  <a:txBody>
                    <a:bodyPr/>
                    <a:lstStyle/>
                    <a:p>
                      <a:r>
                        <a:rPr lang="es-MX" b="1" dirty="0" smtClean="0">
                          <a:solidFill>
                            <a:srgbClr val="E42C39"/>
                          </a:solidFill>
                        </a:rPr>
                        <a:t>Alcoholismo</a:t>
                      </a:r>
                      <a:endParaRPr lang="es-MX" b="1" dirty="0">
                        <a:solidFill>
                          <a:srgbClr val="E42C39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/>
                        <a:t>30.7</a:t>
                      </a:r>
                      <a:endParaRPr lang="es-MX" sz="1800" b="1" dirty="0"/>
                    </a:p>
                  </a:txBody>
                  <a:tcPr>
                    <a:noFill/>
                  </a:tcPr>
                </a:tc>
              </a:tr>
              <a:tr h="324000">
                <a:tc>
                  <a:txBody>
                    <a:bodyPr/>
                    <a:lstStyle/>
                    <a:p>
                      <a:r>
                        <a:rPr lang="es-MX" b="1" dirty="0" smtClean="0">
                          <a:solidFill>
                            <a:srgbClr val="E42C39"/>
                          </a:solidFill>
                        </a:rPr>
                        <a:t>Tabaquismo</a:t>
                      </a:r>
                      <a:endParaRPr lang="es-MX" b="1" dirty="0">
                        <a:solidFill>
                          <a:srgbClr val="E42C39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/>
                        <a:t>23</a:t>
                      </a:r>
                      <a:endParaRPr lang="es-MX" sz="1800" b="1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11" name="10 CuadroTexto"/>
          <p:cNvSpPr txBox="1"/>
          <p:nvPr/>
        </p:nvSpPr>
        <p:spPr>
          <a:xfrm>
            <a:off x="1979712" y="6237312"/>
            <a:ext cx="705678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050" dirty="0" smtClean="0"/>
              <a:t>Fuente: Plataforma Sistema Nacional de Vigilancia Epidemiológica</a:t>
            </a:r>
          </a:p>
          <a:p>
            <a:pPr algn="r"/>
            <a:r>
              <a:rPr lang="es-MX" sz="1050" dirty="0" smtClean="0"/>
              <a:t>Módulo de </a:t>
            </a:r>
            <a:r>
              <a:rPr lang="es-MX" sz="1050" dirty="0" smtClean="0"/>
              <a:t>Tuberculosis</a:t>
            </a:r>
          </a:p>
          <a:p>
            <a:pPr algn="r"/>
            <a:r>
              <a:rPr lang="es-MX" sz="1050" dirty="0" smtClean="0"/>
              <a:t>*Hasta Febrero 2018-</a:t>
            </a:r>
            <a:endParaRPr lang="es-MX" sz="1050" dirty="0" smtClean="0"/>
          </a:p>
        </p:txBody>
      </p:sp>
      <p:sp>
        <p:nvSpPr>
          <p:cNvPr id="4" name="3 CuadroTexto"/>
          <p:cNvSpPr txBox="1"/>
          <p:nvPr/>
        </p:nvSpPr>
        <p:spPr>
          <a:xfrm>
            <a:off x="2585556" y="5229200"/>
            <a:ext cx="13576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 smtClean="0"/>
              <a:t>Promedio edad:  </a:t>
            </a:r>
            <a:r>
              <a:rPr lang="es-MX" sz="1600" b="1" dirty="0" smtClean="0"/>
              <a:t>54 años</a:t>
            </a:r>
            <a:endParaRPr lang="es-MX" sz="1400" b="1" dirty="0"/>
          </a:p>
        </p:txBody>
      </p:sp>
    </p:spTree>
    <p:extLst>
      <p:ext uri="{BB962C8B-B14F-4D97-AF65-F5344CB8AC3E}">
        <p14:creationId xmlns:p14="http://schemas.microsoft.com/office/powerpoint/2010/main" val="141773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457200" y="11663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MX" sz="2400" smtClean="0"/>
              <a:t>Casos diagnosticados de TB FR,</a:t>
            </a:r>
            <a:br>
              <a:rPr lang="es-MX" sz="2400" smtClean="0"/>
            </a:br>
            <a:r>
              <a:rPr lang="es-MX" sz="2400" smtClean="0"/>
              <a:t>San Luis Potosí, 2012-2018*.</a:t>
            </a:r>
            <a:endParaRPr lang="es-MX" sz="24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1708702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0956313"/>
              </p:ext>
            </p:extLst>
          </p:nvPr>
        </p:nvGraphicFramePr>
        <p:xfrm>
          <a:off x="395536" y="1259632"/>
          <a:ext cx="5400600" cy="33883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648072"/>
                <a:gridCol w="1008112"/>
                <a:gridCol w="1440160"/>
                <a:gridCol w="1368152"/>
                <a:gridCol w="93610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J.S.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CASOS NUEVOS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No. CONTACTOS </a:t>
                      </a:r>
                      <a:r>
                        <a:rPr lang="es-MX" sz="1400" dirty="0" smtClean="0"/>
                        <a:t>DECLARADOS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No. CONTACTOS </a:t>
                      </a:r>
                      <a:r>
                        <a:rPr lang="es-MX" sz="1400" dirty="0" smtClean="0"/>
                        <a:t>EXAMINADOS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%</a:t>
                      </a:r>
                      <a:endParaRPr lang="es-MX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I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 dirty="0">
                          <a:effectLst/>
                        </a:rPr>
                        <a:t>189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>
                          <a:effectLst/>
                        </a:rPr>
                        <a:t>685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>
                          <a:effectLst/>
                        </a:rPr>
                        <a:t>577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>
                          <a:solidFill>
                            <a:srgbClr val="0070C0"/>
                          </a:solidFill>
                          <a:effectLst/>
                        </a:rPr>
                        <a:t>84.23</a:t>
                      </a:r>
                      <a:endParaRPr lang="es-MX" sz="20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II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>
                          <a:effectLst/>
                        </a:rPr>
                        <a:t>14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>
                          <a:effectLst/>
                        </a:rPr>
                        <a:t>45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>
                          <a:effectLst/>
                        </a:rPr>
                        <a:t>24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>
                          <a:solidFill>
                            <a:srgbClr val="0070C0"/>
                          </a:solidFill>
                          <a:effectLst/>
                        </a:rPr>
                        <a:t>53.33</a:t>
                      </a:r>
                      <a:endParaRPr lang="es-MX" sz="20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III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>
                          <a:effectLst/>
                        </a:rPr>
                        <a:t>29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>
                          <a:effectLst/>
                        </a:rPr>
                        <a:t>120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>
                          <a:effectLst/>
                        </a:rPr>
                        <a:t>36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>
                          <a:solidFill>
                            <a:srgbClr val="0070C0"/>
                          </a:solidFill>
                          <a:effectLst/>
                        </a:rPr>
                        <a:t>30</a:t>
                      </a:r>
                      <a:endParaRPr lang="es-MX" sz="20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IV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>
                          <a:effectLst/>
                        </a:rPr>
                        <a:t>35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>
                          <a:effectLst/>
                        </a:rPr>
                        <a:t>54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>
                          <a:effectLst/>
                        </a:rPr>
                        <a:t>39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>
                          <a:solidFill>
                            <a:srgbClr val="0070C0"/>
                          </a:solidFill>
                          <a:effectLst/>
                        </a:rPr>
                        <a:t>72.22</a:t>
                      </a:r>
                      <a:endParaRPr lang="es-MX" sz="20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V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>
                          <a:effectLst/>
                        </a:rPr>
                        <a:t>45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>
                          <a:effectLst/>
                        </a:rPr>
                        <a:t>147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>
                          <a:effectLst/>
                        </a:rPr>
                        <a:t>133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>
                          <a:solidFill>
                            <a:srgbClr val="0070C0"/>
                          </a:solidFill>
                          <a:effectLst/>
                        </a:rPr>
                        <a:t>90.48</a:t>
                      </a:r>
                      <a:endParaRPr lang="es-MX" sz="20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VI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>
                          <a:effectLst/>
                        </a:rPr>
                        <a:t>81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>
                          <a:effectLst/>
                        </a:rPr>
                        <a:t>405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>
                          <a:effectLst/>
                        </a:rPr>
                        <a:t>387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>
                          <a:solidFill>
                            <a:srgbClr val="0070C0"/>
                          </a:solidFill>
                          <a:effectLst/>
                        </a:rPr>
                        <a:t>95.56</a:t>
                      </a:r>
                      <a:endParaRPr lang="es-MX" sz="20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VII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>
                          <a:effectLst/>
                        </a:rPr>
                        <a:t>38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 dirty="0">
                          <a:effectLst/>
                        </a:rPr>
                        <a:t>166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>
                          <a:effectLst/>
                        </a:rPr>
                        <a:t>156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>
                          <a:solidFill>
                            <a:srgbClr val="0070C0"/>
                          </a:solidFill>
                          <a:effectLst/>
                        </a:rPr>
                        <a:t>93.98</a:t>
                      </a:r>
                      <a:endParaRPr lang="es-MX" sz="20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8" name="7 Gráfico"/>
          <p:cNvGraphicFramePr/>
          <p:nvPr>
            <p:extLst>
              <p:ext uri="{D42A27DB-BD31-4B8C-83A1-F6EECF244321}">
                <p14:modId xmlns:p14="http://schemas.microsoft.com/office/powerpoint/2010/main" val="1437617845"/>
              </p:ext>
            </p:extLst>
          </p:nvPr>
        </p:nvGraphicFramePr>
        <p:xfrm>
          <a:off x="4967536" y="3510911"/>
          <a:ext cx="4176464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8 CuadroTexto"/>
          <p:cNvSpPr txBox="1"/>
          <p:nvPr/>
        </p:nvSpPr>
        <p:spPr>
          <a:xfrm>
            <a:off x="899592" y="5208483"/>
            <a:ext cx="3528392" cy="86177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Promedio: </a:t>
            </a:r>
          </a:p>
          <a:p>
            <a:pPr algn="ctr"/>
            <a:r>
              <a:rPr lang="es-MX" sz="3200" b="1" dirty="0" smtClean="0">
                <a:solidFill>
                  <a:srgbClr val="0070C0"/>
                </a:solidFill>
              </a:rPr>
              <a:t> </a:t>
            </a:r>
            <a:r>
              <a:rPr lang="es-MX" sz="3200" b="1" dirty="0" smtClean="0">
                <a:solidFill>
                  <a:srgbClr val="D82256"/>
                </a:solidFill>
              </a:rPr>
              <a:t>3.7 </a:t>
            </a:r>
            <a:r>
              <a:rPr lang="es-MX" sz="2400" b="1" dirty="0" smtClean="0">
                <a:solidFill>
                  <a:srgbClr val="D82256"/>
                </a:solidFill>
              </a:rPr>
              <a:t>contactos por caso</a:t>
            </a:r>
            <a:endParaRPr lang="es-MX" sz="2400" b="1" dirty="0">
              <a:solidFill>
                <a:srgbClr val="D82256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6732240" y="2769335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solidFill>
                  <a:srgbClr val="D82256"/>
                </a:solidFill>
                <a:latin typeface="Berlin Sans FB" panose="020E0602020502020306" pitchFamily="34" charset="0"/>
              </a:rPr>
              <a:t>83.3</a:t>
            </a:r>
            <a:r>
              <a:rPr lang="es-MX" sz="2000" dirty="0" smtClean="0">
                <a:solidFill>
                  <a:srgbClr val="D82256"/>
                </a:solidFill>
                <a:latin typeface="Berlin Sans FB" panose="020E0602020502020306" pitchFamily="34" charset="0"/>
              </a:rPr>
              <a:t>%</a:t>
            </a:r>
            <a:endParaRPr lang="es-MX" sz="2000" dirty="0">
              <a:solidFill>
                <a:srgbClr val="D82256"/>
              </a:solidFill>
              <a:latin typeface="Berlin Sans FB" panose="020E0602020502020306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6143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>
            <a:noAutofit/>
          </a:bodyPr>
          <a:lstStyle/>
          <a:p>
            <a:pPr algn="r"/>
            <a:r>
              <a:rPr lang="es-MX" sz="28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Tuberculosis en México, 2017.</a:t>
            </a:r>
            <a:endParaRPr lang="es-MX" sz="2800" dirty="0"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1708702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Rectángulo"/>
          <p:cNvSpPr>
            <a:spLocks noChangeArrowheads="1"/>
          </p:cNvSpPr>
          <p:nvPr/>
        </p:nvSpPr>
        <p:spPr bwMode="auto">
          <a:xfrm>
            <a:off x="787442" y="1163028"/>
            <a:ext cx="7024918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  <a:spcBef>
                <a:spcPct val="20000"/>
              </a:spcBef>
              <a:buClr>
                <a:srgbClr val="A50021"/>
              </a:buClr>
              <a:buSzPct val="75000"/>
            </a:pPr>
            <a:r>
              <a:rPr lang="es-MX" sz="2800" b="1" dirty="0" smtClean="0">
                <a:solidFill>
                  <a:srgbClr val="C00000"/>
                </a:solidFill>
                <a:latin typeface="+mj-lt"/>
              </a:rPr>
              <a:t>23,550</a:t>
            </a:r>
            <a:r>
              <a:rPr lang="es-MX" sz="2000" b="1" dirty="0" smtClean="0">
                <a:latin typeface="+mj-lt"/>
              </a:rPr>
              <a:t>  casos </a:t>
            </a:r>
            <a:r>
              <a:rPr lang="es-MX" sz="2000" b="1" dirty="0">
                <a:latin typeface="+mj-lt"/>
              </a:rPr>
              <a:t>de </a:t>
            </a:r>
            <a:r>
              <a:rPr lang="es-MX" sz="2000" b="1" dirty="0" smtClean="0">
                <a:latin typeface="+mj-lt"/>
              </a:rPr>
              <a:t>TBTF nuevos y previamente tratados. </a:t>
            </a:r>
          </a:p>
          <a:p>
            <a:pPr>
              <a:lnSpc>
                <a:spcPct val="140000"/>
              </a:lnSpc>
              <a:spcBef>
                <a:spcPct val="20000"/>
              </a:spcBef>
              <a:buClr>
                <a:srgbClr val="A50021"/>
              </a:buClr>
              <a:buSzPct val="75000"/>
            </a:pPr>
            <a:r>
              <a:rPr lang="es-MX" i="1" dirty="0" smtClean="0">
                <a:latin typeface="+mj-lt"/>
              </a:rPr>
              <a:t>3% más que 2016 (22,869)</a:t>
            </a:r>
            <a:endParaRPr lang="es-MX" i="1" dirty="0">
              <a:latin typeface="+mj-lt"/>
            </a:endParaRPr>
          </a:p>
        </p:txBody>
      </p:sp>
      <p:graphicFrame>
        <p:nvGraphicFramePr>
          <p:cNvPr id="7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5542526"/>
              </p:ext>
            </p:extLst>
          </p:nvPr>
        </p:nvGraphicFramePr>
        <p:xfrm>
          <a:off x="1835696" y="2557890"/>
          <a:ext cx="6112377" cy="323074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249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6415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589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6429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80508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Tipo de paciente</a:t>
                      </a:r>
                      <a:endParaRPr lang="es-MX" sz="1800" dirty="0">
                        <a:latin typeface="Blue Highway D Type" panose="00000400000000000000" pitchFamily="2" charset="0"/>
                      </a:endParaRPr>
                    </a:p>
                  </a:txBody>
                  <a:tcPr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No.</a:t>
                      </a:r>
                      <a:r>
                        <a:rPr lang="es-MX" sz="1800" baseline="0" dirty="0" smtClean="0"/>
                        <a:t> </a:t>
                      </a:r>
                      <a:endParaRPr lang="es-MX" sz="1800" dirty="0">
                        <a:latin typeface="Blue Highway D Type" panose="00000400000000000000" pitchFamily="2" charset="0"/>
                      </a:endParaRPr>
                    </a:p>
                  </a:txBody>
                  <a:tcPr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%</a:t>
                      </a:r>
                      <a:endParaRPr lang="es-MX" sz="1800" dirty="0">
                        <a:latin typeface="Blue Highway D Type" panose="00000400000000000000" pitchFamily="2" charset="0"/>
                      </a:endParaRPr>
                    </a:p>
                  </a:txBody>
                  <a:tcPr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24222">
                <a:tc gridSpan="2">
                  <a:txBody>
                    <a:bodyPr/>
                    <a:lstStyle/>
                    <a:p>
                      <a:r>
                        <a:rPr lang="es-MX" sz="2800" b="1" dirty="0" smtClean="0">
                          <a:solidFill>
                            <a:schemeClr val="bg1"/>
                          </a:solidFill>
                        </a:rPr>
                        <a:t>Casos</a:t>
                      </a:r>
                      <a:r>
                        <a:rPr lang="es-MX" sz="2800" b="1" baseline="0" dirty="0" smtClean="0">
                          <a:solidFill>
                            <a:schemeClr val="bg1"/>
                          </a:solidFill>
                        </a:rPr>
                        <a:t> nuevos</a:t>
                      </a:r>
                      <a:endParaRPr lang="es-MX" sz="2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800" b="1" dirty="0" smtClean="0">
                          <a:solidFill>
                            <a:schemeClr val="bg1"/>
                          </a:solidFill>
                        </a:rPr>
                        <a:t>21,719</a:t>
                      </a:r>
                      <a:endParaRPr lang="es-MX" sz="2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800" b="1" dirty="0" smtClean="0">
                          <a:solidFill>
                            <a:schemeClr val="bg1"/>
                          </a:solidFill>
                        </a:rPr>
                        <a:t>92.2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31503">
                <a:tc row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b="1" dirty="0" smtClean="0">
                          <a:solidFill>
                            <a:srgbClr val="0070C0"/>
                          </a:solidFill>
                        </a:rPr>
                        <a:t>Previamente</a:t>
                      </a:r>
                      <a:r>
                        <a:rPr lang="es-MX" sz="2400" b="1" baseline="0" dirty="0" smtClean="0">
                          <a:solidFill>
                            <a:srgbClr val="0070C0"/>
                          </a:solidFill>
                        </a:rPr>
                        <a:t> tratados</a:t>
                      </a:r>
                      <a:endParaRPr lang="es-MX" sz="24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400" dirty="0" smtClean="0"/>
                        <a:t>Reingresos</a:t>
                      </a:r>
                      <a:endParaRPr lang="es-MX" sz="24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760</a:t>
                      </a:r>
                      <a:endParaRPr lang="es-MX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3.2</a:t>
                      </a:r>
                      <a:endParaRPr lang="es-MX" sz="24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31503">
                <a:tc vMerge="1"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Recaída</a:t>
                      </a:r>
                      <a:endParaRPr lang="es-MX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1,067</a:t>
                      </a:r>
                      <a:endParaRPr lang="es-MX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4.5</a:t>
                      </a:r>
                      <a:endParaRPr lang="es-MX" sz="24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31503">
                <a:tc vMerge="1"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Fracaso</a:t>
                      </a:r>
                      <a:endParaRPr lang="es-MX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2</a:t>
                      </a:r>
                      <a:endParaRPr lang="es-MX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0.01</a:t>
                      </a:r>
                      <a:endParaRPr lang="es-MX" sz="24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31503">
                <a:tc vMerge="1"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Ignorado</a:t>
                      </a:r>
                      <a:endParaRPr lang="es-MX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2</a:t>
                      </a:r>
                      <a:endParaRPr lang="es-MX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0.01</a:t>
                      </a:r>
                      <a:endParaRPr lang="es-MX" sz="24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259632" y="6525344"/>
            <a:ext cx="785812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0" hangingPunct="0"/>
            <a:r>
              <a:rPr lang="es-ES" sz="1200" dirty="0">
                <a:latin typeface="+mj-lt"/>
              </a:rPr>
              <a:t>Fuente: Plataforma Única de Información/SUIVE/DGE/SS</a:t>
            </a:r>
            <a:r>
              <a:rPr lang="es-ES" sz="1200" dirty="0" smtClean="0">
                <a:latin typeface="+mj-lt"/>
              </a:rPr>
              <a:t>. </a:t>
            </a:r>
            <a:r>
              <a:rPr lang="es-ES" sz="1200" dirty="0">
                <a:latin typeface="+mj-lt"/>
              </a:rPr>
              <a:t>2017 </a:t>
            </a:r>
            <a:r>
              <a:rPr lang="es-ES" sz="1200" dirty="0" smtClean="0">
                <a:latin typeface="+mj-lt"/>
              </a:rPr>
              <a:t>Preliminar.   </a:t>
            </a:r>
            <a:endParaRPr lang="es-ES" sz="1200" dirty="0">
              <a:latin typeface="+mj-lt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744" b="89776" l="0" r="9968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64" y="4719265"/>
            <a:ext cx="2138735" cy="2138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0974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Compromisos…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s-MX" sz="1800" b="1" dirty="0" smtClean="0">
                <a:solidFill>
                  <a:srgbClr val="D82256"/>
                </a:solidFill>
                <a:latin typeface="Candara" panose="020E0502030303020204" pitchFamily="34" charset="0"/>
              </a:rPr>
              <a:t>Incrementar  la detección de casos</a:t>
            </a:r>
            <a:r>
              <a:rPr lang="es-MX" sz="1800" dirty="0" smtClean="0">
                <a:latin typeface="Candara" panose="020E0502030303020204" pitchFamily="34" charset="0"/>
              </a:rPr>
              <a:t>,  fortalecer su detección oportuna.</a:t>
            </a:r>
          </a:p>
          <a:p>
            <a:pPr>
              <a:lnSpc>
                <a:spcPct val="150000"/>
              </a:lnSpc>
            </a:pPr>
            <a:r>
              <a:rPr lang="es-MX" sz="1800" dirty="0" smtClean="0">
                <a:latin typeface="Candara" panose="020E0502030303020204" pitchFamily="34" charset="0"/>
              </a:rPr>
              <a:t>Con énfasis en la </a:t>
            </a:r>
            <a:r>
              <a:rPr lang="es-MX" sz="1800" b="1" dirty="0" smtClean="0">
                <a:solidFill>
                  <a:srgbClr val="D82256"/>
                </a:solidFill>
                <a:latin typeface="Candara" panose="020E0502030303020204" pitchFamily="34" charset="0"/>
              </a:rPr>
              <a:t>población de riesgo</a:t>
            </a:r>
            <a:r>
              <a:rPr lang="es-MX" sz="1800" dirty="0" smtClean="0">
                <a:latin typeface="Candara" panose="020E0502030303020204" pitchFamily="34" charset="0"/>
              </a:rPr>
              <a:t>.</a:t>
            </a:r>
          </a:p>
          <a:p>
            <a:pPr marL="3429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AR" sz="1800" dirty="0">
                <a:latin typeface="Candara" panose="020E0502030303020204" pitchFamily="34" charset="0"/>
                <a:ea typeface="MS PGothic" pitchFamily="34" charset="-128"/>
              </a:rPr>
              <a:t>Aumentar la </a:t>
            </a:r>
            <a:r>
              <a:rPr lang="es-AR" sz="1800" b="1" dirty="0">
                <a:solidFill>
                  <a:srgbClr val="D82256"/>
                </a:solidFill>
                <a:latin typeface="Candara" panose="020E0502030303020204" pitchFamily="34" charset="0"/>
                <a:ea typeface="MS PGothic" pitchFamily="34" charset="-128"/>
              </a:rPr>
              <a:t>calidad de las muestras </a:t>
            </a:r>
            <a:r>
              <a:rPr lang="es-AR" sz="1800" dirty="0">
                <a:latin typeface="Candara" panose="020E0502030303020204" pitchFamily="34" charset="0"/>
                <a:ea typeface="MS PGothic" pitchFamily="34" charset="-128"/>
              </a:rPr>
              <a:t>para baciloscopia y cultivo</a:t>
            </a:r>
            <a:r>
              <a:rPr lang="es-AR" sz="1800" dirty="0" smtClean="0">
                <a:latin typeface="Candara" panose="020E0502030303020204" pitchFamily="34" charset="0"/>
                <a:ea typeface="MS PGothic" pitchFamily="34" charset="-128"/>
              </a:rPr>
              <a:t>.</a:t>
            </a:r>
          </a:p>
          <a:p>
            <a:pPr marL="342900" lvl="1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AR" sz="1800" dirty="0">
                <a:latin typeface="Candara" panose="020E0502030303020204" pitchFamily="34" charset="0"/>
                <a:ea typeface="MS PGothic" pitchFamily="34" charset="-128"/>
              </a:rPr>
              <a:t>Garantizar el Tratamiento Acortado Estrictamente Supervisado </a:t>
            </a:r>
            <a:r>
              <a:rPr lang="es-AR" sz="1800" b="1" dirty="0">
                <a:solidFill>
                  <a:srgbClr val="D82256"/>
                </a:solidFill>
                <a:latin typeface="Candara" panose="020E0502030303020204" pitchFamily="34" charset="0"/>
                <a:ea typeface="MS PGothic" pitchFamily="34" charset="-128"/>
              </a:rPr>
              <a:t>(TAES</a:t>
            </a:r>
            <a:r>
              <a:rPr lang="es-AR" sz="1800" dirty="0">
                <a:latin typeface="Candara" panose="020E0502030303020204" pitchFamily="34" charset="0"/>
                <a:ea typeface="MS PGothic" pitchFamily="34" charset="-128"/>
              </a:rPr>
              <a:t>) de </a:t>
            </a:r>
            <a:r>
              <a:rPr lang="es-AR" sz="1800" dirty="0" smtClean="0">
                <a:latin typeface="Candara" panose="020E0502030303020204" pitchFamily="34" charset="0"/>
                <a:ea typeface="MS PGothic" pitchFamily="34" charset="-128"/>
              </a:rPr>
              <a:t>calidad.</a:t>
            </a:r>
            <a:endParaRPr lang="es-AR" sz="1800" dirty="0">
              <a:latin typeface="Candara" panose="020E0502030303020204" pitchFamily="34" charset="0"/>
              <a:ea typeface="MS PGothic" pitchFamily="34" charset="-128"/>
            </a:endParaRPr>
          </a:p>
          <a:p>
            <a:pPr marL="342900" lvl="1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AR" sz="1800" dirty="0">
                <a:latin typeface="Candara" panose="020E0502030303020204" pitchFamily="34" charset="0"/>
                <a:ea typeface="MS PGothic" pitchFamily="34" charset="-128"/>
              </a:rPr>
              <a:t>Asegurar el </a:t>
            </a:r>
            <a:r>
              <a:rPr lang="es-AR" sz="1800" b="1" dirty="0">
                <a:solidFill>
                  <a:srgbClr val="D82256"/>
                </a:solidFill>
                <a:latin typeface="Candara" panose="020E0502030303020204" pitchFamily="34" charset="0"/>
                <a:ea typeface="MS PGothic" pitchFamily="34" charset="-128"/>
              </a:rPr>
              <a:t>seguimiento bacteriológico y clínico </a:t>
            </a:r>
            <a:r>
              <a:rPr lang="es-AR" sz="1800" dirty="0">
                <a:latin typeface="Candara" panose="020E0502030303020204" pitchFamily="34" charset="0"/>
                <a:ea typeface="MS PGothic" pitchFamily="34" charset="-128"/>
              </a:rPr>
              <a:t>de manera </a:t>
            </a:r>
            <a:r>
              <a:rPr lang="es-AR" sz="1800" b="1" dirty="0" smtClean="0">
                <a:solidFill>
                  <a:srgbClr val="D82256"/>
                </a:solidFill>
                <a:latin typeface="Candara" panose="020E0502030303020204" pitchFamily="34" charset="0"/>
                <a:ea typeface="MS PGothic" pitchFamily="34" charset="-128"/>
              </a:rPr>
              <a:t>mensual</a:t>
            </a:r>
            <a:r>
              <a:rPr lang="es-AR" sz="1800" dirty="0" smtClean="0">
                <a:latin typeface="Candara" panose="020E0502030303020204" pitchFamily="34" charset="0"/>
                <a:ea typeface="MS PGothic" pitchFamily="34" charset="-128"/>
              </a:rPr>
              <a:t>.</a:t>
            </a:r>
          </a:p>
          <a:p>
            <a:pPr marL="342900" lvl="1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800" b="1" dirty="0">
                <a:solidFill>
                  <a:srgbClr val="D82256"/>
                </a:solidFill>
                <a:latin typeface="Candara" panose="020E0502030303020204" pitchFamily="34" charset="0"/>
              </a:rPr>
              <a:t>Disminuir la incidencia </a:t>
            </a:r>
            <a:r>
              <a:rPr lang="es-MX" sz="1800" dirty="0">
                <a:latin typeface="Candara" panose="020E0502030303020204" pitchFamily="34" charset="0"/>
              </a:rPr>
              <a:t>de casos de tuberculosis con resistencia a </a:t>
            </a:r>
            <a:r>
              <a:rPr lang="es-MX" sz="1800" dirty="0" smtClean="0">
                <a:latin typeface="Candara" panose="020E0502030303020204" pitchFamily="34" charset="0"/>
              </a:rPr>
              <a:t>fármacos.</a:t>
            </a:r>
          </a:p>
          <a:p>
            <a:pPr marL="342900" lvl="1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800" dirty="0">
                <a:latin typeface="Candara" panose="020E0502030303020204" pitchFamily="34" charset="0"/>
              </a:rPr>
              <a:t>Asegurar los </a:t>
            </a:r>
            <a:r>
              <a:rPr lang="es-MX" sz="1800" b="1" dirty="0">
                <a:solidFill>
                  <a:srgbClr val="D82256"/>
                </a:solidFill>
                <a:latin typeface="Candara" panose="020E0502030303020204" pitchFamily="34" charset="0"/>
              </a:rPr>
              <a:t>insumos necesarios</a:t>
            </a:r>
            <a:r>
              <a:rPr lang="es-MX" sz="1800" dirty="0">
                <a:latin typeface="Candara" panose="020E0502030303020204" pitchFamily="34" charset="0"/>
              </a:rPr>
              <a:t> para la detección y tratamiento de la Tuberculosis sensible</a:t>
            </a:r>
            <a:r>
              <a:rPr lang="es-MX" sz="1800" dirty="0" smtClean="0">
                <a:latin typeface="Candara" panose="020E0502030303020204" pitchFamily="34" charset="0"/>
              </a:rPr>
              <a:t>.</a:t>
            </a:r>
          </a:p>
          <a:p>
            <a:pPr marL="342900" lvl="1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1800" dirty="0" smtClean="0">
                <a:latin typeface="Candara" panose="020E0502030303020204" pitchFamily="34" charset="0"/>
              </a:rPr>
              <a:t>Incrementar el número de </a:t>
            </a:r>
            <a:r>
              <a:rPr lang="es-MX" sz="1800" b="1" dirty="0" smtClean="0">
                <a:solidFill>
                  <a:srgbClr val="D82256"/>
                </a:solidFill>
                <a:latin typeface="Candara" panose="020E0502030303020204" pitchFamily="34" charset="0"/>
              </a:rPr>
              <a:t>estudio de contactos</a:t>
            </a:r>
            <a:r>
              <a:rPr lang="es-MX" sz="1800" dirty="0" smtClean="0">
                <a:latin typeface="Candara" panose="020E0502030303020204" pitchFamily="34" charset="0"/>
              </a:rPr>
              <a:t>.</a:t>
            </a:r>
            <a:endParaRPr lang="es-MX" sz="1800" dirty="0">
              <a:latin typeface="Candara" panose="020E0502030303020204" pitchFamily="34" charset="0"/>
            </a:endParaRPr>
          </a:p>
          <a:p>
            <a:pPr marL="342900" lvl="1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s-AR" sz="1800" dirty="0">
              <a:latin typeface="Candara" panose="020E0502030303020204" pitchFamily="34" charset="0"/>
              <a:ea typeface="MS PGothic" pitchFamily="34" charset="-128"/>
            </a:endParaRPr>
          </a:p>
          <a:p>
            <a:pPr marL="3429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s-AR" sz="1800" dirty="0">
              <a:latin typeface="Candara" panose="020E0502030303020204" pitchFamily="34" charset="0"/>
              <a:ea typeface="MS PGothic" pitchFamily="34" charset="-128"/>
            </a:endParaRPr>
          </a:p>
          <a:p>
            <a:pPr>
              <a:lnSpc>
                <a:spcPct val="150000"/>
              </a:lnSpc>
            </a:pPr>
            <a:endParaRPr lang="es-MX" sz="1800" dirty="0" smtClean="0">
              <a:latin typeface="Candara" panose="020E0502030303020204" pitchFamily="34" charset="0"/>
            </a:endParaRPr>
          </a:p>
          <a:p>
            <a:pPr>
              <a:lnSpc>
                <a:spcPct val="150000"/>
              </a:lnSpc>
            </a:pPr>
            <a:endParaRPr lang="es-MX" sz="1800" dirty="0" smtClean="0">
              <a:latin typeface="Candara" panose="020E0502030303020204" pitchFamily="34" charset="0"/>
            </a:endParaRPr>
          </a:p>
          <a:p>
            <a:pPr>
              <a:lnSpc>
                <a:spcPct val="150000"/>
              </a:lnSpc>
            </a:pPr>
            <a:endParaRPr lang="es-MX" sz="1800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45678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635896" y="1844824"/>
            <a:ext cx="4212000" cy="1980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latin typeface="Berlin Sans FB" panose="020E0602020502020306" pitchFamily="34" charset="0"/>
              </a:rPr>
              <a:t>24 de marzo</a:t>
            </a:r>
          </a:p>
          <a:p>
            <a:pPr algn="ctr"/>
            <a:endParaRPr lang="es-MX" sz="2800" dirty="0">
              <a:latin typeface="Berlin Sans FB" panose="020E0602020502020306" pitchFamily="34" charset="0"/>
            </a:endParaRPr>
          </a:p>
          <a:p>
            <a:pPr algn="ctr"/>
            <a:r>
              <a:rPr lang="es-MX" sz="2800" dirty="0" smtClean="0">
                <a:latin typeface="Berlin Sans FB" panose="020E0602020502020306" pitchFamily="34" charset="0"/>
              </a:rPr>
              <a:t>Día Mundial de la Lucha contra la Tuberculosis</a:t>
            </a:r>
            <a:endParaRPr lang="es-MX" sz="2800" dirty="0">
              <a:latin typeface="Berlin Sans FB" panose="020E0602020502020306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827584" y="4581128"/>
            <a:ext cx="7632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i="1" dirty="0">
                <a:latin typeface="Candara" panose="020E0502030303020204" pitchFamily="34" charset="0"/>
              </a:rPr>
              <a:t>"México unido rumbo a la eliminación de la Tuberculosis"</a:t>
            </a:r>
            <a:endParaRPr lang="es-MX" sz="2400" dirty="0">
              <a:latin typeface="Candara" panose="020E0502030303020204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171" y="536360"/>
            <a:ext cx="2159485" cy="804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7584" y="1556681"/>
            <a:ext cx="1336724" cy="1944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7739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Rectángulo"/>
          <p:cNvSpPr>
            <a:spLocks noChangeArrowheads="1"/>
          </p:cNvSpPr>
          <p:nvPr/>
        </p:nvSpPr>
        <p:spPr bwMode="auto">
          <a:xfrm>
            <a:off x="899592" y="1556207"/>
            <a:ext cx="1969842" cy="1163332"/>
          </a:xfrm>
          <a:prstGeom prst="rect">
            <a:avLst/>
          </a:prstGeom>
          <a:ln w="38100"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-342900" algn="ctr">
              <a:lnSpc>
                <a:spcPct val="140000"/>
              </a:lnSpc>
              <a:spcBef>
                <a:spcPct val="20000"/>
              </a:spcBef>
              <a:buClr>
                <a:srgbClr val="A50021"/>
              </a:buClr>
              <a:buSzPct val="75000"/>
            </a:pPr>
            <a:r>
              <a:rPr lang="es-MX" sz="3200" b="1" dirty="0" smtClean="0">
                <a:solidFill>
                  <a:srgbClr val="003300"/>
                </a:solidFill>
                <a:latin typeface="Soberana Sans"/>
              </a:rPr>
              <a:t>21,719</a:t>
            </a:r>
            <a:r>
              <a:rPr lang="es-MX" sz="2000" dirty="0" smtClean="0">
                <a:solidFill>
                  <a:srgbClr val="003300"/>
                </a:solidFill>
                <a:latin typeface="Soberana Sans"/>
              </a:rPr>
              <a:t>                casos nuevos</a:t>
            </a:r>
            <a:endParaRPr lang="es-MX" sz="2000" dirty="0">
              <a:solidFill>
                <a:srgbClr val="003300"/>
              </a:solidFill>
              <a:latin typeface="Soberana Sans"/>
            </a:endParaRPr>
          </a:p>
        </p:txBody>
      </p:sp>
      <p:sp>
        <p:nvSpPr>
          <p:cNvPr id="5" name="6 Rectángulo"/>
          <p:cNvSpPr>
            <a:spLocks noChangeArrowheads="1"/>
          </p:cNvSpPr>
          <p:nvPr/>
        </p:nvSpPr>
        <p:spPr bwMode="auto">
          <a:xfrm>
            <a:off x="3275856" y="1434557"/>
            <a:ext cx="4622240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lvl="1" indent="-342900" eaLnBrk="0" hangingPunct="0">
              <a:lnSpc>
                <a:spcPct val="140000"/>
              </a:lnSpc>
              <a:spcBef>
                <a:spcPct val="20000"/>
              </a:spcBef>
              <a:buClr>
                <a:srgbClr val="FF0000"/>
              </a:buClr>
              <a:buSzPct val="90000"/>
              <a:buBlip>
                <a:blip r:embed="rId2"/>
              </a:buBlip>
            </a:pPr>
            <a:r>
              <a:rPr lang="es-MX" sz="2000" b="1" dirty="0" smtClean="0">
                <a:solidFill>
                  <a:srgbClr val="003300"/>
                </a:solidFill>
                <a:latin typeface="Soberana Sans"/>
              </a:rPr>
              <a:t>78.8%</a:t>
            </a:r>
            <a:r>
              <a:rPr lang="es-MX" sz="2000" dirty="0" smtClean="0">
                <a:solidFill>
                  <a:srgbClr val="003300"/>
                </a:solidFill>
                <a:latin typeface="Soberana Sans"/>
              </a:rPr>
              <a:t> pulmonar, </a:t>
            </a:r>
            <a:r>
              <a:rPr lang="es-MX" sz="2000" b="1" dirty="0" smtClean="0">
                <a:solidFill>
                  <a:srgbClr val="006600"/>
                </a:solidFill>
                <a:latin typeface="Soberana Sans"/>
              </a:rPr>
              <a:t>17,123</a:t>
            </a:r>
            <a:r>
              <a:rPr lang="es-MX" sz="2000" dirty="0" smtClean="0">
                <a:solidFill>
                  <a:srgbClr val="006600"/>
                </a:solidFill>
                <a:latin typeface="Soberana Sans"/>
              </a:rPr>
              <a:t>. </a:t>
            </a:r>
          </a:p>
          <a:p>
            <a:pPr marL="342900" lvl="1" indent="-342900" eaLnBrk="0" hangingPunct="0">
              <a:lnSpc>
                <a:spcPct val="140000"/>
              </a:lnSpc>
              <a:spcBef>
                <a:spcPct val="20000"/>
              </a:spcBef>
              <a:buClr>
                <a:srgbClr val="FF0000"/>
              </a:buClr>
              <a:buSzPct val="90000"/>
              <a:buBlip>
                <a:blip r:embed="rId2"/>
              </a:buBlip>
            </a:pPr>
            <a:r>
              <a:rPr lang="es-MX" sz="2000" b="1" dirty="0" smtClean="0">
                <a:latin typeface="Soberana Sans"/>
              </a:rPr>
              <a:t>1.8%</a:t>
            </a:r>
            <a:r>
              <a:rPr lang="es-MX" sz="2000" dirty="0" smtClean="0">
                <a:latin typeface="Soberana Sans"/>
              </a:rPr>
              <a:t> meníngea </a:t>
            </a:r>
            <a:r>
              <a:rPr lang="es-MX" sz="2000" b="1" dirty="0" smtClean="0">
                <a:solidFill>
                  <a:srgbClr val="006600"/>
                </a:solidFill>
                <a:latin typeface="Soberana Sans"/>
              </a:rPr>
              <a:t>373.</a:t>
            </a:r>
            <a:endParaRPr lang="es-MX" sz="2000" b="1" dirty="0">
              <a:solidFill>
                <a:srgbClr val="006600"/>
              </a:solidFill>
              <a:latin typeface="Soberana Sans"/>
            </a:endParaRPr>
          </a:p>
          <a:p>
            <a:pPr marL="342900" lvl="1" indent="-342900" eaLnBrk="0" hangingPunct="0">
              <a:lnSpc>
                <a:spcPct val="140000"/>
              </a:lnSpc>
              <a:spcBef>
                <a:spcPct val="20000"/>
              </a:spcBef>
              <a:buClr>
                <a:srgbClr val="FF0000"/>
              </a:buClr>
              <a:buSzPct val="90000"/>
              <a:buFontTx/>
              <a:buBlip>
                <a:blip r:embed="rId2"/>
              </a:buBlip>
            </a:pPr>
            <a:r>
              <a:rPr lang="es-MX" sz="2000" b="1" dirty="0" smtClean="0">
                <a:latin typeface="Soberana Sans"/>
              </a:rPr>
              <a:t>19.3%</a:t>
            </a:r>
            <a:r>
              <a:rPr lang="es-MX" sz="2000" dirty="0" smtClean="0">
                <a:latin typeface="Soberana Sans"/>
              </a:rPr>
              <a:t> otras formas </a:t>
            </a:r>
            <a:r>
              <a:rPr lang="es-MX" sz="2000" b="1" dirty="0" smtClean="0">
                <a:solidFill>
                  <a:srgbClr val="006600"/>
                </a:solidFill>
                <a:latin typeface="Soberana Sans"/>
              </a:rPr>
              <a:t>4,174.  </a:t>
            </a:r>
            <a:endParaRPr lang="es-MX" sz="2000" b="1" dirty="0">
              <a:solidFill>
                <a:srgbClr val="006600"/>
              </a:solidFill>
              <a:latin typeface="Soberana Sans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74317" y="3861048"/>
            <a:ext cx="6169891" cy="2038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lvl="1" indent="-342900" eaLnBrk="0" fontAlgn="auto" hangingPunct="0">
              <a:lnSpc>
                <a:spcPct val="14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90000"/>
              <a:buFontTx/>
              <a:buBlip>
                <a:blip r:embed="rId3"/>
              </a:buBlip>
              <a:defRPr/>
            </a:pPr>
            <a:r>
              <a:rPr lang="es-ES" sz="1600" b="1" dirty="0" smtClean="0">
                <a:solidFill>
                  <a:srgbClr val="003300"/>
                </a:solidFill>
                <a:latin typeface="Soberana Sans"/>
              </a:rPr>
              <a:t>213</a:t>
            </a:r>
            <a:r>
              <a:rPr lang="es-ES" sz="1600" dirty="0" smtClean="0">
                <a:solidFill>
                  <a:srgbClr val="003300"/>
                </a:solidFill>
                <a:latin typeface="Soberana Sans"/>
              </a:rPr>
              <a:t> </a:t>
            </a:r>
            <a:r>
              <a:rPr lang="es-ES" sz="1600" dirty="0">
                <a:latin typeface="Soberana Sans"/>
              </a:rPr>
              <a:t>casos con </a:t>
            </a:r>
            <a:r>
              <a:rPr lang="es-ES" sz="1600" dirty="0" smtClean="0">
                <a:latin typeface="Soberana Sans"/>
              </a:rPr>
              <a:t>Farmacorresistencia.</a:t>
            </a:r>
            <a:endParaRPr lang="es-MX" sz="1100" b="1" dirty="0" smtClean="0">
              <a:solidFill>
                <a:srgbClr val="006600"/>
              </a:solidFill>
              <a:latin typeface="Soberana Sans"/>
            </a:endParaRPr>
          </a:p>
          <a:p>
            <a:pPr marL="342900" lvl="1" indent="-342900" eaLnBrk="0" fontAlgn="auto" hangingPunct="0">
              <a:lnSpc>
                <a:spcPct val="14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90000"/>
              <a:buFontTx/>
              <a:buBlip>
                <a:blip r:embed="rId3"/>
              </a:buBlip>
              <a:defRPr/>
            </a:pPr>
            <a:r>
              <a:rPr lang="es-MX" sz="1600" b="1" dirty="0" smtClean="0">
                <a:solidFill>
                  <a:srgbClr val="003300"/>
                </a:solidFill>
                <a:latin typeface="Soberana Sans"/>
              </a:rPr>
              <a:t>25.5% </a:t>
            </a:r>
            <a:r>
              <a:rPr lang="es-MX" sz="1600" dirty="0" smtClean="0">
                <a:latin typeface="Soberana Sans"/>
              </a:rPr>
              <a:t>asociados a </a:t>
            </a:r>
            <a:r>
              <a:rPr lang="es-MX" sz="1600" u="sng" dirty="0" smtClean="0">
                <a:latin typeface="Soberana Sans"/>
              </a:rPr>
              <a:t>diabetes.</a:t>
            </a:r>
          </a:p>
          <a:p>
            <a:pPr marL="342900" lvl="1" indent="-342900" eaLnBrk="0" fontAlgn="auto" hangingPunct="0">
              <a:lnSpc>
                <a:spcPct val="14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90000"/>
              <a:buFontTx/>
              <a:buBlip>
                <a:blip r:embed="rId3"/>
              </a:buBlip>
              <a:defRPr/>
            </a:pPr>
            <a:r>
              <a:rPr lang="es-ES" sz="1600" b="1" dirty="0" smtClean="0">
                <a:solidFill>
                  <a:srgbClr val="003300"/>
                </a:solidFill>
                <a:latin typeface="Soberana Sans"/>
              </a:rPr>
              <a:t>7.4% </a:t>
            </a:r>
            <a:r>
              <a:rPr lang="es-MX" sz="1600" dirty="0" smtClean="0">
                <a:latin typeface="Soberana Sans"/>
              </a:rPr>
              <a:t>relación </a:t>
            </a:r>
            <a:r>
              <a:rPr lang="es-MX" sz="1600" u="sng" dirty="0" smtClean="0">
                <a:latin typeface="Soberana Sans"/>
              </a:rPr>
              <a:t>TB/Sida.</a:t>
            </a:r>
          </a:p>
          <a:p>
            <a:pPr marL="342900" lvl="1" indent="-342900" eaLnBrk="0" fontAlgn="auto" hangingPunct="0">
              <a:lnSpc>
                <a:spcPct val="14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90000"/>
              <a:buFontTx/>
              <a:buBlip>
                <a:blip r:embed="rId3"/>
              </a:buBlip>
              <a:defRPr/>
            </a:pPr>
            <a:r>
              <a:rPr lang="es-MX" sz="1600" b="1" dirty="0" smtClean="0">
                <a:solidFill>
                  <a:srgbClr val="003300"/>
                </a:solidFill>
                <a:latin typeface="Soberana Sans"/>
              </a:rPr>
              <a:t>3.2% </a:t>
            </a:r>
            <a:r>
              <a:rPr lang="es-MX" sz="1600" dirty="0">
                <a:latin typeface="Soberana Sans"/>
              </a:rPr>
              <a:t>casos pediátricos </a:t>
            </a:r>
            <a:r>
              <a:rPr lang="es-MX" sz="1600" dirty="0" smtClean="0">
                <a:latin typeface="Soberana Sans"/>
              </a:rPr>
              <a:t>(</a:t>
            </a:r>
            <a:r>
              <a:rPr lang="es-MX" sz="1600" dirty="0" smtClean="0">
                <a:solidFill>
                  <a:srgbClr val="000000"/>
                </a:solidFill>
                <a:latin typeface="Soberana Sans"/>
              </a:rPr>
              <a:t>menores de 15 años</a:t>
            </a:r>
            <a:r>
              <a:rPr lang="es-MX" sz="1600" dirty="0" smtClean="0">
                <a:latin typeface="Soberana Sans"/>
              </a:rPr>
              <a:t>).</a:t>
            </a:r>
          </a:p>
          <a:p>
            <a:pPr marL="342900" lvl="1" indent="-342900" eaLnBrk="0" fontAlgn="auto" hangingPunct="0">
              <a:lnSpc>
                <a:spcPct val="14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Pct val="90000"/>
              <a:buFontTx/>
              <a:buBlip>
                <a:blip r:embed="rId3"/>
              </a:buBlip>
              <a:defRPr/>
            </a:pPr>
            <a:r>
              <a:rPr lang="es-MX" sz="1600" b="1" dirty="0" smtClean="0">
                <a:solidFill>
                  <a:srgbClr val="003300"/>
                </a:solidFill>
                <a:latin typeface="Soberana Sans"/>
              </a:rPr>
              <a:t>1,623</a:t>
            </a:r>
            <a:r>
              <a:rPr lang="es-MX" sz="1600" dirty="0" smtClean="0">
                <a:solidFill>
                  <a:schemeClr val="accent2">
                    <a:lumMod val="75000"/>
                  </a:schemeClr>
                </a:solidFill>
                <a:latin typeface="Soberana Sans"/>
              </a:rPr>
              <a:t> </a:t>
            </a:r>
            <a:r>
              <a:rPr lang="es-MX" sz="1600" dirty="0" smtClean="0">
                <a:latin typeface="Soberana Sans"/>
              </a:rPr>
              <a:t>defunciones </a:t>
            </a:r>
            <a:r>
              <a:rPr lang="es-MX" sz="1600" dirty="0">
                <a:latin typeface="Soberana Sans"/>
              </a:rPr>
              <a:t>por </a:t>
            </a:r>
            <a:r>
              <a:rPr lang="es-MX" sz="1600" dirty="0" smtClean="0">
                <a:latin typeface="Soberana Sans"/>
              </a:rPr>
              <a:t>TBP para 2016.</a:t>
            </a:r>
            <a:endParaRPr lang="es-MX" sz="1200" b="1" dirty="0">
              <a:solidFill>
                <a:srgbClr val="006600"/>
              </a:solidFill>
              <a:latin typeface="Soberana Sans"/>
            </a:endParaRPr>
          </a:p>
        </p:txBody>
      </p:sp>
      <p:graphicFrame>
        <p:nvGraphicFramePr>
          <p:cNvPr id="7" name="6 Gráfico"/>
          <p:cNvGraphicFramePr/>
          <p:nvPr>
            <p:extLst>
              <p:ext uri="{D42A27DB-BD31-4B8C-83A1-F6EECF244321}">
                <p14:modId xmlns:p14="http://schemas.microsoft.com/office/powerpoint/2010/main" val="2086509821"/>
              </p:ext>
            </p:extLst>
          </p:nvPr>
        </p:nvGraphicFramePr>
        <p:xfrm>
          <a:off x="5043720" y="3239143"/>
          <a:ext cx="4032448" cy="28634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7 CuadroTexto"/>
          <p:cNvSpPr txBox="1"/>
          <p:nvPr/>
        </p:nvSpPr>
        <p:spPr>
          <a:xfrm>
            <a:off x="5220072" y="3316922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>
                <a:latin typeface="Blue Highway D Type" panose="00000400000000000000" pitchFamily="2" charset="0"/>
              </a:rPr>
              <a:t>37 %</a:t>
            </a:r>
            <a:endParaRPr lang="es-MX" sz="2000" b="1" dirty="0">
              <a:latin typeface="Blue Highway D Type" panose="00000400000000000000" pitchFamily="2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7596336" y="4509120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>
                <a:latin typeface="Blue Highway D Type" panose="00000400000000000000" pitchFamily="2" charset="0"/>
              </a:rPr>
              <a:t>63 %</a:t>
            </a:r>
            <a:endParaRPr lang="es-MX" sz="2000" b="1" dirty="0">
              <a:latin typeface="Blue Highway D Type" panose="00000400000000000000" pitchFamily="2" charset="0"/>
            </a:endParaRP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-131086" y="6525344"/>
            <a:ext cx="9144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s-ES" sz="1200" dirty="0"/>
              <a:t>Fuente: Plataforma Única de Información/SUIVE/DGE/SS. </a:t>
            </a:r>
            <a:r>
              <a:rPr lang="es-ES" sz="1200" dirty="0" smtClean="0"/>
              <a:t>2017 Preliminar, SEED. MACRO PNT. </a:t>
            </a:r>
            <a:endParaRPr lang="es-ES" sz="1200" dirty="0"/>
          </a:p>
        </p:txBody>
      </p:sp>
      <p:sp>
        <p:nvSpPr>
          <p:cNvPr id="11" name="1 Título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>
            <a:noAutofit/>
          </a:bodyPr>
          <a:lstStyle/>
          <a:p>
            <a:pPr algn="r"/>
            <a:r>
              <a:rPr lang="es-MX" sz="28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Tuberculosis en México, 2017.</a:t>
            </a:r>
            <a:endParaRPr lang="es-MX" sz="2800" dirty="0"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1708702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744" b="89776" l="0" r="9968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6694" y="213534"/>
            <a:ext cx="958323" cy="958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215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Gráfico"/>
          <p:cNvGraphicFramePr/>
          <p:nvPr>
            <p:extLst>
              <p:ext uri="{D42A27DB-BD31-4B8C-83A1-F6EECF244321}">
                <p14:modId xmlns:p14="http://schemas.microsoft.com/office/powerpoint/2010/main" val="2006546912"/>
              </p:ext>
            </p:extLst>
          </p:nvPr>
        </p:nvGraphicFramePr>
        <p:xfrm>
          <a:off x="493213" y="2060848"/>
          <a:ext cx="6385912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>
            <a:noAutofit/>
          </a:bodyPr>
          <a:lstStyle/>
          <a:p>
            <a:pPr algn="r"/>
            <a:r>
              <a:rPr lang="es-MX" sz="28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Casos Nuevos Tuberculosis TF,</a:t>
            </a:r>
            <a:br>
              <a:rPr lang="es-MX" sz="28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</a:br>
            <a:r>
              <a:rPr lang="es-MX" sz="24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San Luis Potosí, 2017</a:t>
            </a:r>
            <a:r>
              <a:rPr lang="es-MX" sz="28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.</a:t>
            </a:r>
            <a:endParaRPr lang="es-MX" sz="2800" dirty="0"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1708702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5295963" y="5214391"/>
            <a:ext cx="144016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latin typeface="Teen" panose="02000400000000000000" pitchFamily="2" charset="0"/>
              </a:rPr>
              <a:t>N= 445</a:t>
            </a:r>
            <a:endParaRPr lang="es-MX" sz="2400" b="1" dirty="0">
              <a:latin typeface="Teen" panose="02000400000000000000" pitchFamily="2" charset="0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6124201"/>
              </p:ext>
            </p:extLst>
          </p:nvPr>
        </p:nvGraphicFramePr>
        <p:xfrm>
          <a:off x="5476644" y="1916832"/>
          <a:ext cx="3096344" cy="17424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944216"/>
                <a:gridCol w="115212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Tipo de Paciente</a:t>
                      </a:r>
                      <a:endParaRPr lang="es-MX" sz="1600" dirty="0">
                        <a:latin typeface="Leelawadee" panose="020B0502040204020203" pitchFamily="34" charset="-34"/>
                        <a:cs typeface="Leelawadee" panose="020B0502040204020203" pitchFamily="34" charset="-34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No. Casos</a:t>
                      </a:r>
                      <a:endParaRPr lang="es-MX" sz="1600" dirty="0">
                        <a:latin typeface="Leelawadee" panose="020B0502040204020203" pitchFamily="34" charset="-34"/>
                        <a:cs typeface="Leelawadee" panose="020B0502040204020203" pitchFamily="34" charset="-34"/>
                      </a:endParaRPr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es-MX" sz="1600" b="1" dirty="0" smtClean="0"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Caso Nuevo</a:t>
                      </a:r>
                      <a:endParaRPr lang="es-MX" sz="1600" b="1" dirty="0">
                        <a:latin typeface="Leelawadee" panose="020B0502040204020203" pitchFamily="34" charset="-34"/>
                        <a:cs typeface="Leelawadee" panose="020B0502040204020203" pitchFamily="34" charset="-34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latin typeface="+mn-lt"/>
                          <a:cs typeface="Leelawadee" panose="020B0502040204020203" pitchFamily="34" charset="-34"/>
                        </a:rPr>
                        <a:t>431</a:t>
                      </a:r>
                      <a:endParaRPr lang="es-MX" sz="2400" dirty="0">
                        <a:latin typeface="+mn-lt"/>
                        <a:cs typeface="Leelawadee" panose="020B0502040204020203" pitchFamily="34" charset="-34"/>
                      </a:endParaRPr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es-MX" sz="1600" b="1" dirty="0" smtClean="0"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Reingreso</a:t>
                      </a:r>
                      <a:endParaRPr lang="es-MX" sz="1600" b="1" dirty="0">
                        <a:latin typeface="Leelawadee" panose="020B0502040204020203" pitchFamily="34" charset="-34"/>
                        <a:cs typeface="Leelawadee" panose="020B0502040204020203" pitchFamily="34" charset="-34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latin typeface="+mn-lt"/>
                          <a:cs typeface="Leelawadee" panose="020B0502040204020203" pitchFamily="34" charset="-34"/>
                        </a:rPr>
                        <a:t>4</a:t>
                      </a:r>
                      <a:endParaRPr lang="es-MX" sz="2400" dirty="0">
                        <a:latin typeface="+mn-lt"/>
                        <a:cs typeface="Leelawadee" panose="020B0502040204020203" pitchFamily="34" charset="-34"/>
                      </a:endParaRPr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0000">
                <a:tc>
                  <a:txBody>
                    <a:bodyPr/>
                    <a:lstStyle/>
                    <a:p>
                      <a:r>
                        <a:rPr lang="es-MX" sz="1600" b="1" dirty="0" smtClean="0">
                          <a:latin typeface="Leelawadee" panose="020B0502040204020203" pitchFamily="34" charset="-34"/>
                          <a:cs typeface="Leelawadee" panose="020B0502040204020203" pitchFamily="34" charset="-34"/>
                        </a:rPr>
                        <a:t>Recaída</a:t>
                      </a:r>
                      <a:endParaRPr lang="es-MX" sz="1600" b="1" dirty="0">
                        <a:latin typeface="Leelawadee" panose="020B0502040204020203" pitchFamily="34" charset="-34"/>
                        <a:cs typeface="Leelawadee" panose="020B0502040204020203" pitchFamily="34" charset="-34"/>
                      </a:endParaRPr>
                    </a:p>
                  </a:txBody>
                  <a:tcPr anchor="ctr">
                    <a:lnL w="9525" cap="flat" cmpd="sng" algn="ctr">
                      <a:noFill/>
                      <a:prstDash val="soli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>
                          <a:latin typeface="+mn-lt"/>
                          <a:cs typeface="Leelawadee" panose="020B0502040204020203" pitchFamily="34" charset="-34"/>
                        </a:rPr>
                        <a:t>10</a:t>
                      </a:r>
                      <a:endParaRPr lang="es-MX" sz="2400" dirty="0">
                        <a:latin typeface="+mn-lt"/>
                        <a:cs typeface="Leelawadee" panose="020B0502040204020203" pitchFamily="34" charset="-34"/>
                      </a:endParaRPr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0" name="9 CuadroTexto"/>
          <p:cNvSpPr txBox="1"/>
          <p:nvPr/>
        </p:nvSpPr>
        <p:spPr>
          <a:xfrm>
            <a:off x="1783189" y="6151076"/>
            <a:ext cx="7056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200" dirty="0" smtClean="0"/>
              <a:t>Fuente: Plataforma Sistema Nacional de Vigilancia Epidemiológica</a:t>
            </a:r>
          </a:p>
          <a:p>
            <a:pPr algn="r"/>
            <a:r>
              <a:rPr lang="es-MX" sz="1200" dirty="0" smtClean="0"/>
              <a:t>Módulo de Tuberculosis</a:t>
            </a:r>
          </a:p>
        </p:txBody>
      </p:sp>
      <p:pic>
        <p:nvPicPr>
          <p:cNvPr id="2050" name="Picture 2" descr="Resultado de imagen para san luis potosí vecto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157607"/>
            <a:ext cx="1368152" cy="1287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098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Gráfico"/>
          <p:cNvGraphicFramePr/>
          <p:nvPr>
            <p:extLst>
              <p:ext uri="{D42A27DB-BD31-4B8C-83A1-F6EECF244321}">
                <p14:modId xmlns:p14="http://schemas.microsoft.com/office/powerpoint/2010/main" val="1070643822"/>
              </p:ext>
            </p:extLst>
          </p:nvPr>
        </p:nvGraphicFramePr>
        <p:xfrm>
          <a:off x="963608" y="1338926"/>
          <a:ext cx="6984776" cy="23042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7 Gráfico"/>
          <p:cNvGraphicFramePr/>
          <p:nvPr>
            <p:extLst>
              <p:ext uri="{D42A27DB-BD31-4B8C-83A1-F6EECF244321}">
                <p14:modId xmlns:p14="http://schemas.microsoft.com/office/powerpoint/2010/main" val="1038165446"/>
              </p:ext>
            </p:extLst>
          </p:nvPr>
        </p:nvGraphicFramePr>
        <p:xfrm>
          <a:off x="5004048" y="3861628"/>
          <a:ext cx="3888432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8 CuadroTexto"/>
          <p:cNvSpPr txBox="1"/>
          <p:nvPr/>
        </p:nvSpPr>
        <p:spPr>
          <a:xfrm>
            <a:off x="7092280" y="5517232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latin typeface="Blue Highway D Type" panose="00000400000000000000" pitchFamily="2" charset="0"/>
              </a:rPr>
              <a:t>54.3 %</a:t>
            </a:r>
            <a:endParaRPr lang="es-MX" sz="2400" b="1" dirty="0">
              <a:latin typeface="Blue Highway D Type" panose="00000400000000000000" pitchFamily="2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5076056" y="4293096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latin typeface="Blue Highway D Type" panose="00000400000000000000" pitchFamily="2" charset="0"/>
              </a:rPr>
              <a:t>45.6 %</a:t>
            </a:r>
            <a:endParaRPr lang="es-MX" sz="2400" b="1" dirty="0">
              <a:latin typeface="Blue Highway D Type" panose="00000400000000000000" pitchFamily="2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4499991" y="6151076"/>
            <a:ext cx="43399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200" dirty="0" smtClean="0"/>
              <a:t>Fuente: Plataforma Sistema Nacional de Vigilancia Epidemiológica</a:t>
            </a:r>
          </a:p>
          <a:p>
            <a:pPr algn="r"/>
            <a:r>
              <a:rPr lang="es-MX" sz="1200" dirty="0" smtClean="0"/>
              <a:t>Módulo de Tuberculosis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1708702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1 Título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>
            <a:noAutofit/>
          </a:bodyPr>
          <a:lstStyle/>
          <a:p>
            <a:pPr algn="r"/>
            <a:r>
              <a:rPr lang="es-MX" sz="28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Casos Nuevos Tuberculosis TF,</a:t>
            </a:r>
            <a:br>
              <a:rPr lang="es-MX" sz="28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</a:br>
            <a:r>
              <a:rPr lang="es-MX" sz="24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San Luis Potosí, 2017</a:t>
            </a:r>
            <a:r>
              <a:rPr lang="es-MX" sz="28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.</a:t>
            </a:r>
            <a:endParaRPr lang="es-MX" sz="2800" dirty="0"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755576" y="1683385"/>
            <a:ext cx="28803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i="1" dirty="0" smtClean="0"/>
              <a:t>casos</a:t>
            </a:r>
            <a:endParaRPr lang="es-MX" sz="1400" b="1" i="1" dirty="0"/>
          </a:p>
        </p:txBody>
      </p:sp>
      <p:sp>
        <p:nvSpPr>
          <p:cNvPr id="15" name="14 CuadroTexto"/>
          <p:cNvSpPr txBox="1"/>
          <p:nvPr/>
        </p:nvSpPr>
        <p:spPr>
          <a:xfrm>
            <a:off x="3923928" y="3625279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b="1" i="1" dirty="0" smtClean="0"/>
              <a:t>Grupo de edad</a:t>
            </a:r>
            <a:endParaRPr lang="es-MX" sz="1400" b="1" i="1" dirty="0"/>
          </a:p>
        </p:txBody>
      </p:sp>
      <p:pic>
        <p:nvPicPr>
          <p:cNvPr id="1026" name="Picture 2" descr="Resultado de imagen para CIRCULO PLUMON  VECTOR"/>
          <p:cNvPicPr>
            <a:picLocks noChangeAspect="1" noChangeArrowheads="1"/>
          </p:cNvPicPr>
          <p:nvPr/>
        </p:nvPicPr>
        <p:blipFill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0000" l="0" r="90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360948">
            <a:off x="6293852" y="748423"/>
            <a:ext cx="2962275" cy="309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363140" y="4293096"/>
            <a:ext cx="42484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b="1" dirty="0" smtClean="0">
                <a:solidFill>
                  <a:srgbClr val="C5315F"/>
                </a:solidFill>
              </a:rPr>
              <a:t>26</a:t>
            </a:r>
            <a:r>
              <a:rPr lang="es-MX" dirty="0" smtClean="0"/>
              <a:t> casos en </a:t>
            </a:r>
            <a:r>
              <a:rPr lang="es-MX" b="1" dirty="0" smtClean="0">
                <a:solidFill>
                  <a:srgbClr val="C5315F"/>
                </a:solidFill>
              </a:rPr>
              <a:t>menores de 15 años </a:t>
            </a:r>
            <a:r>
              <a:rPr lang="es-MX" dirty="0" smtClean="0"/>
              <a:t>(5.8%)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MX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b="1" dirty="0" smtClean="0">
                <a:solidFill>
                  <a:srgbClr val="C5315F"/>
                </a:solidFill>
              </a:rPr>
              <a:t>14 defunciones </a:t>
            </a:r>
            <a:endParaRPr lang="es-MX" b="1" dirty="0">
              <a:solidFill>
                <a:srgbClr val="C5315F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234117" y="4653136"/>
            <a:ext cx="244827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 smtClean="0"/>
              <a:t>3 </a:t>
            </a:r>
            <a:r>
              <a:rPr lang="es-MX" b="1" dirty="0" smtClean="0"/>
              <a:t>pulmonar (11.5%)</a:t>
            </a:r>
          </a:p>
          <a:p>
            <a:pPr algn="ctr"/>
            <a:r>
              <a:rPr lang="es-MX" sz="1600" b="1" dirty="0" smtClean="0"/>
              <a:t>12 ganglionar  (46.2%)</a:t>
            </a:r>
          </a:p>
          <a:p>
            <a:pPr algn="ctr"/>
            <a:r>
              <a:rPr lang="es-MX" sz="1600" dirty="0" smtClean="0"/>
              <a:t>11 otras (42.3%)</a:t>
            </a: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2048684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10 Gráfico"/>
          <p:cNvGraphicFramePr/>
          <p:nvPr>
            <p:extLst>
              <p:ext uri="{D42A27DB-BD31-4B8C-83A1-F6EECF244321}">
                <p14:modId xmlns:p14="http://schemas.microsoft.com/office/powerpoint/2010/main" val="3408523957"/>
              </p:ext>
            </p:extLst>
          </p:nvPr>
        </p:nvGraphicFramePr>
        <p:xfrm>
          <a:off x="1115616" y="2278386"/>
          <a:ext cx="7161780" cy="3429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1708702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>
            <a:noAutofit/>
          </a:bodyPr>
          <a:lstStyle/>
          <a:p>
            <a:pPr algn="r"/>
            <a:r>
              <a:rPr lang="es-MX" sz="24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Cumplimiento de Metas por Institución TBP</a:t>
            </a:r>
            <a:r>
              <a:rPr lang="es-MX" sz="2400" b="1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,</a:t>
            </a:r>
            <a:r>
              <a:rPr lang="es-MX" sz="28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/>
            </a:r>
            <a:br>
              <a:rPr lang="es-MX" sz="28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</a:br>
            <a:r>
              <a:rPr lang="es-MX" sz="24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San Luis Potosí, 2017</a:t>
            </a:r>
            <a:r>
              <a:rPr lang="es-MX" sz="28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.</a:t>
            </a:r>
            <a:endParaRPr lang="es-MX" sz="2800" dirty="0"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6866511" y="1700808"/>
            <a:ext cx="9458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rgbClr val="C0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94%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1321895" y="2564904"/>
            <a:ext cx="13778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rgbClr val="C0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107.4 %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4869764" y="3265820"/>
            <a:ext cx="13584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rgbClr val="C0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128.6 %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3131840" y="2708920"/>
            <a:ext cx="13486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rgbClr val="C0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109.6 %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1783189" y="6151076"/>
            <a:ext cx="7056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200" dirty="0" smtClean="0"/>
              <a:t>Fuente: Plataforma Sistema Nacional de Vigilancia Epidemiológica</a:t>
            </a:r>
          </a:p>
          <a:p>
            <a:pPr algn="r"/>
            <a:r>
              <a:rPr lang="es-MX" sz="1200" dirty="0" smtClean="0"/>
              <a:t>Módulo de Tuberculosis</a:t>
            </a:r>
          </a:p>
        </p:txBody>
      </p:sp>
    </p:spTree>
    <p:extLst>
      <p:ext uri="{BB962C8B-B14F-4D97-AF65-F5344CB8AC3E}">
        <p14:creationId xmlns:p14="http://schemas.microsoft.com/office/powerpoint/2010/main" val="273202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1708702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1 Título"/>
          <p:cNvSpPr txBox="1">
            <a:spLocks/>
          </p:cNvSpPr>
          <p:nvPr/>
        </p:nvSpPr>
        <p:spPr>
          <a:xfrm>
            <a:off x="395536" y="11663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MX" sz="24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Cumplimiento de Metas por Institución TBTF</a:t>
            </a:r>
            <a:r>
              <a:rPr lang="es-MX" sz="2400" b="1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,</a:t>
            </a:r>
            <a:r>
              <a:rPr lang="es-MX" sz="28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/>
            </a:r>
            <a:br>
              <a:rPr lang="es-MX" sz="28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</a:br>
            <a:r>
              <a:rPr lang="es-MX" sz="24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San Luis Potosí, 2017</a:t>
            </a:r>
            <a:r>
              <a:rPr lang="es-MX" sz="28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.</a:t>
            </a:r>
            <a:endParaRPr lang="es-MX" sz="2800" dirty="0"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graphicFrame>
        <p:nvGraphicFramePr>
          <p:cNvPr id="7" name="6 Gráfico"/>
          <p:cNvGraphicFramePr/>
          <p:nvPr>
            <p:extLst>
              <p:ext uri="{D42A27DB-BD31-4B8C-83A1-F6EECF244321}">
                <p14:modId xmlns:p14="http://schemas.microsoft.com/office/powerpoint/2010/main" val="2363527641"/>
              </p:ext>
            </p:extLst>
          </p:nvPr>
        </p:nvGraphicFramePr>
        <p:xfrm>
          <a:off x="1115616" y="2258061"/>
          <a:ext cx="7161780" cy="3112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7 CuadroTexto"/>
          <p:cNvSpPr txBox="1"/>
          <p:nvPr/>
        </p:nvSpPr>
        <p:spPr>
          <a:xfrm>
            <a:off x="1783189" y="6151076"/>
            <a:ext cx="7056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200" dirty="0" smtClean="0"/>
              <a:t>Fuente: Plataforma Sistema Nacional de Vigilancia Epidemiológica</a:t>
            </a:r>
          </a:p>
          <a:p>
            <a:pPr algn="r"/>
            <a:r>
              <a:rPr lang="es-MX" sz="1200" dirty="0" smtClean="0"/>
              <a:t>Módulo de Tuberculosis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1403648" y="2281034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rgbClr val="C0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159.2%</a:t>
            </a:r>
            <a:endParaRPr lang="es-MX" sz="2800" b="1" dirty="0">
              <a:solidFill>
                <a:srgbClr val="C000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3347864" y="2751165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rgbClr val="C0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94.5%</a:t>
            </a:r>
            <a:endParaRPr lang="es-MX" sz="2800" b="1" dirty="0">
              <a:solidFill>
                <a:srgbClr val="C000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4860032" y="3212830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rgbClr val="C0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231.3%</a:t>
            </a:r>
            <a:endParaRPr lang="es-MX" sz="2800" b="1" dirty="0">
              <a:solidFill>
                <a:srgbClr val="C000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6588224" y="1671191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rgbClr val="C0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103.4%</a:t>
            </a:r>
            <a:endParaRPr lang="es-MX" sz="2800" b="1" dirty="0">
              <a:solidFill>
                <a:srgbClr val="C000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994157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Gráfico"/>
          <p:cNvGraphicFramePr/>
          <p:nvPr>
            <p:extLst>
              <p:ext uri="{D42A27DB-BD31-4B8C-83A1-F6EECF244321}">
                <p14:modId xmlns:p14="http://schemas.microsoft.com/office/powerpoint/2010/main" val="2545817443"/>
              </p:ext>
            </p:extLst>
          </p:nvPr>
        </p:nvGraphicFramePr>
        <p:xfrm>
          <a:off x="395536" y="1695871"/>
          <a:ext cx="8444437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1708702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395536" y="11663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MX" sz="24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Cumplimiento de Metas por Jurisdicción TBP</a:t>
            </a:r>
            <a:r>
              <a:rPr lang="es-MX" sz="2400" b="1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,</a:t>
            </a:r>
            <a:r>
              <a:rPr lang="es-MX" sz="28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/>
            </a:r>
            <a:br>
              <a:rPr lang="es-MX" sz="28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</a:br>
            <a:r>
              <a:rPr lang="es-MX" sz="24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San Luis Potosí, 2017</a:t>
            </a:r>
            <a:r>
              <a:rPr lang="es-MX" sz="28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.</a:t>
            </a:r>
            <a:endParaRPr lang="es-MX" sz="2800" dirty="0"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783189" y="6151076"/>
            <a:ext cx="7056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200" dirty="0" smtClean="0"/>
              <a:t>Fuente: Plataforma Sistema Nacional de Vigilancia Epidemiológica</a:t>
            </a:r>
          </a:p>
          <a:p>
            <a:pPr algn="r"/>
            <a:r>
              <a:rPr lang="es-MX" sz="1200" dirty="0" smtClean="0"/>
              <a:t>Módulo de Tuberculosis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827584" y="3429000"/>
            <a:ext cx="10606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155.6%</a:t>
            </a:r>
            <a:endParaRPr lang="es-MX" sz="24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835696" y="4149080"/>
            <a:ext cx="10630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69.2%</a:t>
            </a:r>
            <a:endParaRPr lang="es-MX" sz="24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2771800" y="4149080"/>
            <a:ext cx="883586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100%</a:t>
            </a:r>
            <a:endParaRPr lang="es-MX" sz="24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3688414" y="3903439"/>
            <a:ext cx="9555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83.3%</a:t>
            </a:r>
            <a:endParaRPr lang="es-MX" sz="24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4644008" y="3645024"/>
            <a:ext cx="10996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65.5%</a:t>
            </a:r>
            <a:endParaRPr lang="es-MX" sz="24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6716677" y="3861048"/>
            <a:ext cx="1239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89.7%</a:t>
            </a:r>
            <a:endParaRPr lang="es-MX" sz="24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5539230" y="3501008"/>
            <a:ext cx="9769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110.6%</a:t>
            </a:r>
            <a:endParaRPr lang="es-MX" sz="24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7411438" y="1556792"/>
            <a:ext cx="9769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101.9%</a:t>
            </a:r>
            <a:endParaRPr lang="es-MX" sz="24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982554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1708702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395536" y="11663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s-MX" sz="24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Cumplimiento de Metas por Jurisdicción TBP</a:t>
            </a:r>
            <a:r>
              <a:rPr lang="es-MX" sz="2400" b="1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,</a:t>
            </a:r>
            <a:r>
              <a:rPr lang="es-MX" sz="28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/>
            </a:r>
            <a:br>
              <a:rPr lang="es-MX" sz="28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</a:br>
            <a:r>
              <a:rPr lang="es-MX" sz="24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San Luis Potosí, 2017</a:t>
            </a:r>
            <a:r>
              <a:rPr lang="es-MX" sz="2800" dirty="0" smtClean="0">
                <a:latin typeface="Leelawadee" panose="020B0502040204020203" pitchFamily="34" charset="-34"/>
                <a:cs typeface="Leelawadee" panose="020B0502040204020203" pitchFamily="34" charset="-34"/>
              </a:rPr>
              <a:t>.</a:t>
            </a:r>
            <a:endParaRPr lang="es-MX" sz="2800" dirty="0">
              <a:latin typeface="Leelawadee" panose="020B0502040204020203" pitchFamily="34" charset="-34"/>
              <a:cs typeface="Leelawadee" panose="020B0502040204020203" pitchFamily="34" charset="-34"/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2424708"/>
              </p:ext>
            </p:extLst>
          </p:nvPr>
        </p:nvGraphicFramePr>
        <p:xfrm>
          <a:off x="649632" y="1916832"/>
          <a:ext cx="7946540" cy="3598995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794574"/>
                <a:gridCol w="1440160"/>
                <a:gridCol w="1728192"/>
                <a:gridCol w="1440160"/>
                <a:gridCol w="1296144"/>
                <a:gridCol w="1247310"/>
              </a:tblGrid>
              <a:tr h="5400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J.S.</a:t>
                      </a:r>
                      <a:r>
                        <a:rPr lang="es-MX" sz="2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s-MX" sz="2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  IMSS </a:t>
                      </a:r>
                      <a:r>
                        <a:rPr lang="es-MX" sz="20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ORD</a:t>
                      </a:r>
                      <a:r>
                        <a:rPr lang="es-MX" sz="2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s-MX" sz="20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  IMSS </a:t>
                      </a:r>
                      <a:r>
                        <a:rPr lang="es-MX" sz="20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PROS </a:t>
                      </a:r>
                      <a:r>
                        <a:rPr lang="es-MX" sz="2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  </a:t>
                      </a:r>
                      <a:endParaRPr lang="es-MX" sz="20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  ISSSTE   </a:t>
                      </a:r>
                      <a:endParaRPr lang="es-MX" sz="20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  SEDENA   </a:t>
                      </a:r>
                      <a:endParaRPr lang="es-MX" sz="20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  SSA   </a:t>
                      </a:r>
                      <a:endParaRPr lang="es-MX" sz="20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b="1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78</a:t>
                      </a:r>
                      <a:endParaRPr lang="es-MX" sz="2400" b="1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b="1" u="none" strike="noStrike" dirty="0">
                          <a:solidFill>
                            <a:srgbClr val="610A70"/>
                          </a:solidFill>
                          <a:effectLst/>
                        </a:rPr>
                        <a:t>0</a:t>
                      </a:r>
                      <a:endParaRPr lang="es-MX" sz="2400" b="1" i="0" u="none" strike="noStrike" dirty="0">
                        <a:solidFill>
                          <a:srgbClr val="610A7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b="1" u="none" strike="noStrike" dirty="0">
                          <a:solidFill>
                            <a:srgbClr val="0070C0"/>
                          </a:solidFill>
                          <a:effectLst/>
                        </a:rPr>
                        <a:t>24</a:t>
                      </a:r>
                      <a:endParaRPr lang="es-MX" sz="24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 dirty="0">
                          <a:effectLst/>
                        </a:rPr>
                        <a:t>1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86</a:t>
                      </a:r>
                      <a:endParaRPr lang="es-MX" sz="2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II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b="1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3</a:t>
                      </a:r>
                      <a:endParaRPr lang="es-MX" sz="2400" b="1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b="1" u="none" strike="noStrike" dirty="0">
                          <a:solidFill>
                            <a:srgbClr val="610A70"/>
                          </a:solidFill>
                          <a:effectLst/>
                        </a:rPr>
                        <a:t>7</a:t>
                      </a:r>
                      <a:endParaRPr lang="es-MX" sz="2400" b="1" i="0" u="none" strike="noStrike" dirty="0">
                        <a:solidFill>
                          <a:srgbClr val="610A7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b="1" u="none" strike="noStrike" dirty="0">
                          <a:solidFill>
                            <a:srgbClr val="0070C0"/>
                          </a:solidFill>
                          <a:effectLst/>
                        </a:rPr>
                        <a:t>0</a:t>
                      </a:r>
                      <a:endParaRPr lang="es-MX" sz="24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 dirty="0">
                          <a:effectLst/>
                        </a:rPr>
                        <a:t>0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4</a:t>
                      </a:r>
                      <a:endParaRPr lang="es-MX" sz="2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III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b="1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5</a:t>
                      </a:r>
                      <a:endParaRPr lang="es-MX" sz="2400" b="1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b="1" u="none" strike="noStrike" dirty="0">
                          <a:solidFill>
                            <a:srgbClr val="610A70"/>
                          </a:solidFill>
                          <a:effectLst/>
                        </a:rPr>
                        <a:t>10</a:t>
                      </a:r>
                      <a:endParaRPr lang="es-MX" sz="2400" b="1" i="0" u="none" strike="noStrike" dirty="0">
                        <a:solidFill>
                          <a:srgbClr val="610A7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b="1" u="none" strike="noStrike" dirty="0">
                          <a:solidFill>
                            <a:srgbClr val="0070C0"/>
                          </a:solidFill>
                          <a:effectLst/>
                        </a:rPr>
                        <a:t>2</a:t>
                      </a:r>
                      <a:endParaRPr lang="es-MX" sz="24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 dirty="0">
                          <a:effectLst/>
                        </a:rPr>
                        <a:t>0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12</a:t>
                      </a:r>
                      <a:endParaRPr lang="es-MX" sz="2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IV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b="1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4</a:t>
                      </a:r>
                      <a:endParaRPr lang="es-MX" sz="2400" b="1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b="1" u="none" strike="noStrike" dirty="0">
                          <a:solidFill>
                            <a:srgbClr val="610A70"/>
                          </a:solidFill>
                          <a:effectLst/>
                        </a:rPr>
                        <a:t>10</a:t>
                      </a:r>
                      <a:endParaRPr lang="es-MX" sz="2400" b="1" i="0" u="none" strike="noStrike" dirty="0">
                        <a:solidFill>
                          <a:srgbClr val="610A7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b="1" u="none" strike="noStrike" dirty="0">
                          <a:solidFill>
                            <a:srgbClr val="0070C0"/>
                          </a:solidFill>
                          <a:effectLst/>
                        </a:rPr>
                        <a:t>0</a:t>
                      </a:r>
                      <a:endParaRPr lang="es-MX" sz="24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 dirty="0">
                          <a:effectLst/>
                        </a:rPr>
                        <a:t>0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21</a:t>
                      </a:r>
                      <a:endParaRPr lang="es-MX" sz="2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b="1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21</a:t>
                      </a:r>
                      <a:endParaRPr lang="es-MX" sz="2400" b="1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b="1" u="none" strike="noStrike" dirty="0">
                          <a:solidFill>
                            <a:srgbClr val="610A70"/>
                          </a:solidFill>
                          <a:effectLst/>
                        </a:rPr>
                        <a:t>2</a:t>
                      </a:r>
                      <a:endParaRPr lang="es-MX" sz="2400" b="1" i="0" u="none" strike="noStrike" dirty="0">
                        <a:solidFill>
                          <a:srgbClr val="610A7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b="1" u="none" strike="noStrike" dirty="0">
                          <a:solidFill>
                            <a:srgbClr val="0070C0"/>
                          </a:solidFill>
                          <a:effectLst/>
                        </a:rPr>
                        <a:t>2</a:t>
                      </a:r>
                      <a:endParaRPr lang="es-MX" sz="24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 dirty="0">
                          <a:effectLst/>
                        </a:rPr>
                        <a:t>0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20</a:t>
                      </a:r>
                      <a:endParaRPr lang="es-MX" sz="2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VI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b="1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1</a:t>
                      </a:r>
                      <a:endParaRPr lang="es-MX" sz="2400" b="1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b="1" u="none" strike="noStrike" dirty="0">
                          <a:solidFill>
                            <a:srgbClr val="610A70"/>
                          </a:solidFill>
                          <a:effectLst/>
                        </a:rPr>
                        <a:t>31</a:t>
                      </a:r>
                      <a:endParaRPr lang="es-MX" sz="2400" b="1" i="0" u="none" strike="noStrike" dirty="0">
                        <a:solidFill>
                          <a:srgbClr val="610A7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b="1" u="none" strike="noStrike" dirty="0">
                          <a:solidFill>
                            <a:srgbClr val="0070C0"/>
                          </a:solidFill>
                          <a:effectLst/>
                        </a:rPr>
                        <a:t>7</a:t>
                      </a:r>
                      <a:endParaRPr lang="es-MX" sz="24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 dirty="0">
                          <a:effectLst/>
                        </a:rPr>
                        <a:t>0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42</a:t>
                      </a:r>
                      <a:endParaRPr lang="es-MX" sz="2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VII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b="1" u="none" strike="noStrike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1</a:t>
                      </a:r>
                      <a:endParaRPr lang="es-MX" sz="2400" b="1" i="0" u="none" strike="noStrike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b="1" u="none" strike="noStrike" dirty="0">
                          <a:solidFill>
                            <a:srgbClr val="610A70"/>
                          </a:solidFill>
                          <a:effectLst/>
                        </a:rPr>
                        <a:t>9</a:t>
                      </a:r>
                      <a:endParaRPr lang="es-MX" sz="2400" b="1" i="0" u="none" strike="noStrike" dirty="0">
                        <a:solidFill>
                          <a:srgbClr val="610A7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b="1" u="none" strike="noStrike" dirty="0">
                          <a:solidFill>
                            <a:srgbClr val="0070C0"/>
                          </a:solidFill>
                          <a:effectLst/>
                        </a:rPr>
                        <a:t>2</a:t>
                      </a:r>
                      <a:endParaRPr lang="es-MX" sz="2400" b="1" i="0" u="none" strike="noStrike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 dirty="0">
                          <a:effectLst/>
                        </a:rPr>
                        <a:t>0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26</a:t>
                      </a:r>
                      <a:endParaRPr lang="es-MX" sz="2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1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TOTAL</a:t>
                      </a:r>
                      <a:endParaRPr lang="es-MX" sz="1800" b="1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1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113</a:t>
                      </a:r>
                      <a:endParaRPr lang="es-MX" sz="1800" b="1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1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69</a:t>
                      </a:r>
                      <a:endParaRPr lang="es-MX" sz="1800" b="1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1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37</a:t>
                      </a:r>
                      <a:endParaRPr lang="es-MX" sz="1800" b="1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1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  <a:endParaRPr lang="es-MX" sz="1800" b="1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1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211</a:t>
                      </a:r>
                      <a:endParaRPr lang="es-MX" sz="1800" b="1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1783189" y="6151076"/>
            <a:ext cx="7056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200" dirty="0" smtClean="0"/>
              <a:t>Fuente: Plataforma Sistema Nacional de Vigilancia Epidemiológica</a:t>
            </a:r>
          </a:p>
          <a:p>
            <a:pPr algn="r"/>
            <a:r>
              <a:rPr lang="es-MX" sz="1200" dirty="0" smtClean="0"/>
              <a:t>Módulo de Tuberculosis</a:t>
            </a:r>
          </a:p>
        </p:txBody>
      </p:sp>
    </p:spTree>
    <p:extLst>
      <p:ext uri="{BB962C8B-B14F-4D97-AF65-F5344CB8AC3E}">
        <p14:creationId xmlns:p14="http://schemas.microsoft.com/office/powerpoint/2010/main" val="51702021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1027</TotalTime>
  <Words>994</Words>
  <Application>Microsoft Office PowerPoint</Application>
  <PresentationFormat>Presentación en pantalla (4:3)</PresentationFormat>
  <Paragraphs>384</Paragraphs>
  <Slides>21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2" baseType="lpstr">
      <vt:lpstr>Tema de Office</vt:lpstr>
      <vt:lpstr>Tuberculosis</vt:lpstr>
      <vt:lpstr>Tuberculosis en México, 2017.</vt:lpstr>
      <vt:lpstr>Tuberculosis en México, 2017.</vt:lpstr>
      <vt:lpstr>Casos Nuevos Tuberculosis TF, San Luis Potosí, 2017.</vt:lpstr>
      <vt:lpstr>Casos Nuevos Tuberculosis TF, San Luis Potosí, 2017.</vt:lpstr>
      <vt:lpstr>Cumplimiento de Metas por Institución TBP, San Luis Potosí, 2017.</vt:lpstr>
      <vt:lpstr>Presentación de PowerPoint</vt:lpstr>
      <vt:lpstr>Presentación de PowerPoint</vt:lpstr>
      <vt:lpstr>Presentación de PowerPoint</vt:lpstr>
      <vt:lpstr>Relación de casos TBP- TBTF, Sectorial, San Luis Potosí, 2017.</vt:lpstr>
      <vt:lpstr>Clasificación de los casos nuevos TB Pulmonar, Sectorial, San Luis Potosí, Cohorte ene-ago 2017</vt:lpstr>
      <vt:lpstr>Tuberculosis en  San Luis Potosí, 2016.</vt:lpstr>
      <vt:lpstr>Enfermedades asociadas a Tuberculosis, San Luis Potosí, 2017</vt:lpstr>
      <vt:lpstr>Detecciones de VIH y DM en personas con TB, Sectorial, San Luis Potosí, 2017</vt:lpstr>
      <vt:lpstr>Lugar de detección, Sectorial, San Luis Potosí, 2017</vt:lpstr>
      <vt:lpstr>Oportunidad Diagnóstica casos nuevos TB Pulmonar, Sectorial, San Luis Potosí, 2017</vt:lpstr>
      <vt:lpstr>Casos diagnosticados de  Tuberculosis Farmacorresistente, México, 2010-2017.</vt:lpstr>
      <vt:lpstr>Casos diagnosticados de TB FR, San Luis Potosí, 2012-2018*.</vt:lpstr>
      <vt:lpstr>Presentación de PowerPoint</vt:lpstr>
      <vt:lpstr>Compromisos…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Tuberculosis San Luis Potosí</dc:title>
  <dc:creator>Tuberculosis</dc:creator>
  <cp:lastModifiedBy>Tuberculosis</cp:lastModifiedBy>
  <cp:revision>163</cp:revision>
  <dcterms:created xsi:type="dcterms:W3CDTF">2018-03-06T18:41:00Z</dcterms:created>
  <dcterms:modified xsi:type="dcterms:W3CDTF">2018-03-21T15:36:27Z</dcterms:modified>
</cp:coreProperties>
</file>